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2"/>
  </p:notesMasterIdLst>
  <p:sldIdLst>
    <p:sldId id="266" r:id="rId5"/>
    <p:sldId id="267" r:id="rId6"/>
    <p:sldId id="268" r:id="rId7"/>
    <p:sldId id="279" r:id="rId8"/>
    <p:sldId id="278" r:id="rId9"/>
    <p:sldId id="291" r:id="rId10"/>
    <p:sldId id="292" r:id="rId11"/>
    <p:sldId id="293" r:id="rId12"/>
    <p:sldId id="294" r:id="rId13"/>
    <p:sldId id="284" r:id="rId14"/>
    <p:sldId id="285" r:id="rId15"/>
    <p:sldId id="286" r:id="rId16"/>
    <p:sldId id="287" r:id="rId17"/>
    <p:sldId id="288" r:id="rId18"/>
    <p:sldId id="289" r:id="rId19"/>
    <p:sldId id="290"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66"/>
    <a:srgbClr val="77A2B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616" y="4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3252BB-1661-4EF1-B4B4-B609E884D6B5}">
      <dgm:prSet/>
      <dgm:spPr/>
      <dgm:t>
        <a:bodyPr/>
        <a:lstStyle/>
        <a:p>
          <a:pPr>
            <a:lnSpc>
              <a:spcPct val="100000"/>
            </a:lnSpc>
            <a:defRPr cap="all"/>
          </a:pPr>
          <a:r>
            <a:rPr lang="en-US" dirty="0" smtClean="0"/>
            <a:t>MySQL</a:t>
          </a:r>
          <a:endParaRPr lang="en-US" dirty="0"/>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dgm:spPr/>
      <dgm:t>
        <a:bodyPr/>
        <a:lstStyle/>
        <a:p>
          <a:pPr>
            <a:lnSpc>
              <a:spcPct val="100000"/>
            </a:lnSpc>
            <a:defRPr cap="all"/>
          </a:pPr>
          <a:r>
            <a:rPr lang="en-US" dirty="0" smtClean="0"/>
            <a:t>python</a:t>
          </a:r>
          <a:endParaRPr lang="en-US" dirty="0"/>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defRPr cap="all"/>
          </a:pPr>
          <a:r>
            <a:rPr lang="en-US" dirty="0" smtClean="0"/>
            <a:t>tableau</a:t>
          </a:r>
          <a:endParaRPr lang="en-US" dirty="0"/>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t>
        <a:bodyPr/>
        <a:lstStyle/>
        <a:p>
          <a:endParaRPr lang="en-US"/>
        </a:p>
      </dgm:t>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3"/>
      <dgm:spPr>
        <a:prstGeom prst="round2DiagRect">
          <a:avLst>
            <a:gd name="adj1" fmla="val 29727"/>
            <a:gd name="adj2" fmla="val 0"/>
          </a:avLst>
        </a:prstGeom>
        <a:solidFill>
          <a:schemeClr val="accent5"/>
        </a:solidFill>
      </dgm:spPr>
      <dgm:t>
        <a:bodyPr/>
        <a:lstStyle/>
        <a:p>
          <a:endParaRPr lang="en-US"/>
        </a:p>
      </dgm:t>
    </dgm:pt>
    <dgm:pt modelId="{AFF6CE53-2172-43E4-BC33-3C48272DDCF0}" type="pres">
      <dgm:prSet presAssocID="{193252BB-1661-4EF1-B4B4-B609E884D6B5}" presName="iconRect" presStyleLbl="node1" presStyleIdx="0" presStyleCnt="3"/>
      <dgm:spPr>
        <a:blipFill rotWithShape="1">
          <a:blip xmlns:r="http://schemas.openxmlformats.org/officeDocument/2006/relationships" r:embed="rId1"/>
          <a:stretch>
            <a:fillRect/>
          </a:stretch>
        </a:blipFill>
        <a:ln>
          <a:noFill/>
        </a:ln>
      </dgm:spPr>
      <dgm:t>
        <a:bodyPr/>
        <a:lstStyle/>
        <a:p>
          <a:endParaRPr lang="en-US"/>
        </a:p>
      </dgm:t>
      <dgm:extLst/>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3">
        <dgm:presLayoutVars>
          <dgm:chMax val="1"/>
          <dgm:chPref val="1"/>
        </dgm:presLayoutVars>
      </dgm:prSet>
      <dgm:spPr/>
      <dgm:t>
        <a:bodyPr/>
        <a:lstStyle/>
        <a:p>
          <a:endParaRPr lang="en-US"/>
        </a:p>
      </dgm:t>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3"/>
      <dgm:spPr>
        <a:prstGeom prst="round2DiagRect">
          <a:avLst>
            <a:gd name="adj1" fmla="val 29727"/>
            <a:gd name="adj2" fmla="val 0"/>
          </a:avLst>
        </a:prstGeom>
        <a:solidFill>
          <a:schemeClr val="accent5"/>
        </a:solidFill>
      </dgm:spPr>
    </dgm:pt>
    <dgm:pt modelId="{C6C18185-40AF-48A2-8685-C39F432C8E80}" type="pres">
      <dgm:prSet presAssocID="{1777E161-D0DE-4D31-91FE-E2AD8AAC6AAC}" presName="iconRect" presStyleLbl="node1" presStyleIdx="1" presStyleCnt="3"/>
      <dgm:spPr>
        <a:blipFill rotWithShape="1">
          <a:blip xmlns:r="http://schemas.openxmlformats.org/officeDocument/2006/relationships" r:embed="rId2"/>
          <a:stretch>
            <a:fillRect/>
          </a:stretch>
        </a:blipFill>
        <a:ln>
          <a:noFill/>
        </a:ln>
      </dgm:spPr>
      <dgm:t>
        <a:bodyPr/>
        <a:lstStyle/>
        <a:p>
          <a:endParaRPr lang="en-US"/>
        </a:p>
      </dgm:t>
      <dgm:extLst/>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3">
        <dgm:presLayoutVars>
          <dgm:chMax val="1"/>
          <dgm:chPref val="1"/>
        </dgm:presLayoutVars>
      </dgm:prSet>
      <dgm:spPr/>
      <dgm:t>
        <a:bodyPr/>
        <a:lstStyle/>
        <a:p>
          <a:endParaRPr lang="en-US"/>
        </a:p>
      </dgm:t>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3"/>
      <dgm:spPr>
        <a:prstGeom prst="round2DiagRect">
          <a:avLst>
            <a:gd name="adj1" fmla="val 29727"/>
            <a:gd name="adj2" fmla="val 0"/>
          </a:avLst>
        </a:prstGeom>
        <a:solidFill>
          <a:schemeClr val="accent5"/>
        </a:solidFill>
      </dgm:spPr>
    </dgm:pt>
    <dgm:pt modelId="{8156E8E0-9CDC-4EAB-A61D-AF474D6D9368}" type="pres">
      <dgm:prSet presAssocID="{A0E3938A-38FD-4C6B-BC76-DCF294EE93DC}" presName="iconRect" presStyleLbl="node1" presStyleIdx="2" presStyleCnt="3"/>
      <dgm:spPr>
        <a:blipFill rotWithShape="1">
          <a:blip xmlns:r="http://schemas.openxmlformats.org/officeDocument/2006/relationships" r:embed="rId3"/>
          <a:stretch>
            <a:fillRect/>
          </a:stretch>
        </a:blipFill>
        <a:ln>
          <a:noFill/>
        </a:ln>
      </dgm:spPr>
      <dgm:t>
        <a:bodyPr/>
        <a:lstStyle/>
        <a:p>
          <a:endParaRPr lang="en-US"/>
        </a:p>
      </dgm:t>
      <dgm:extLst/>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3">
        <dgm:presLayoutVars>
          <dgm:chMax val="1"/>
          <dgm:chPref val="1"/>
        </dgm:presLayoutVars>
      </dgm:prSet>
      <dgm:spPr/>
      <dgm:t>
        <a:bodyPr/>
        <a:lstStyle/>
        <a:p>
          <a:endParaRPr lang="en-US"/>
        </a:p>
      </dgm:t>
    </dgm:pt>
  </dgm:ptLst>
  <dgm:cxnLst>
    <dgm:cxn modelId="{095425F3-197C-4E69-84D5-0C51196EF1C6}" srcId="{34FF870C-5D9B-4878-9827-A3D8F8D3B4C3}" destId="{193252BB-1661-4EF1-B4B4-B609E884D6B5}" srcOrd="0" destOrd="0" parTransId="{5A04EF90-0F09-4424-BA8F-063E80337D8E}" sibTransId="{54292CB0-011E-4706-9294-372AD5816BB9}"/>
    <dgm:cxn modelId="{FA3ECF3F-F2D7-4808-8F32-35657BC1DF89}" type="presOf" srcId="{193252BB-1661-4EF1-B4B4-B609E884D6B5}" destId="{B2757675-DFB6-4B33-9701-161572571D2B}" srcOrd="0" destOrd="0" presId="urn:microsoft.com/office/officeart/2018/5/layout/IconLeafLabelList"/>
    <dgm:cxn modelId="{C3093AB7-9BBB-4595-A705-841ABB75BC49}" type="presOf" srcId="{1777E161-D0DE-4D31-91FE-E2AD8AAC6AAC}" destId="{1CD40C66-A0B4-4978-9941-A79D4CBD111B}" srcOrd="0" destOrd="0" presId="urn:microsoft.com/office/officeart/2018/5/layout/IconLeafLabelLi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B126511F-11FF-4EDD-85D7-D89737033340}" type="presOf" srcId="{34FF870C-5D9B-4878-9827-A3D8F8D3B4C3}" destId="{D2FA40C6-C0ED-46A3-92CE-B081053B2BA8}" srcOrd="0" destOrd="0" presId="urn:microsoft.com/office/officeart/2018/5/layout/IconLeafLabelList"/>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1578644" y="932"/>
          <a:ext cx="1002568" cy="1002568"/>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AFF6CE53-2172-43E4-BC33-3C48272DDCF0}">
      <dsp:nvSpPr>
        <dsp:cNvPr id="0" name=""/>
        <dsp:cNvSpPr/>
      </dsp:nvSpPr>
      <dsp:spPr>
        <a:xfrm>
          <a:off x="1792306" y="214594"/>
          <a:ext cx="575244" cy="575244"/>
        </a:xfrm>
        <a:prstGeom prst="rect">
          <a:avLst/>
        </a:prstGeom>
        <a:blipFill rotWithShape="1">
          <a:blip xmlns:r="http://schemas.openxmlformats.org/officeDocument/2006/relationships" r:embed="rId1"/>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2757675-DFB6-4B33-9701-161572571D2B}">
      <dsp:nvSpPr>
        <dsp:cNvPr id="0" name=""/>
        <dsp:cNvSpPr/>
      </dsp:nvSpPr>
      <dsp:spPr>
        <a:xfrm>
          <a:off x="1258151" y="1315775"/>
          <a:ext cx="1643554" cy="65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511300">
            <a:lnSpc>
              <a:spcPct val="100000"/>
            </a:lnSpc>
            <a:spcBef>
              <a:spcPct val="0"/>
            </a:spcBef>
            <a:spcAft>
              <a:spcPct val="35000"/>
            </a:spcAft>
            <a:defRPr cap="all"/>
          </a:pPr>
          <a:r>
            <a:rPr lang="en-US" sz="3400" kern="1200" dirty="0" smtClean="0"/>
            <a:t>MySQL</a:t>
          </a:r>
          <a:endParaRPr lang="en-US" sz="3400" kern="1200" dirty="0"/>
        </a:p>
      </dsp:txBody>
      <dsp:txXfrm>
        <a:off x="1258151" y="1315775"/>
        <a:ext cx="1643554" cy="657421"/>
      </dsp:txXfrm>
    </dsp:sp>
    <dsp:sp modelId="{0E81F59E-BE24-4A43-8B4D-78AE486DB35A}">
      <dsp:nvSpPr>
        <dsp:cNvPr id="0" name=""/>
        <dsp:cNvSpPr/>
      </dsp:nvSpPr>
      <dsp:spPr>
        <a:xfrm>
          <a:off x="3509821" y="932"/>
          <a:ext cx="1002568" cy="1002568"/>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C6C18185-40AF-48A2-8685-C39F432C8E80}">
      <dsp:nvSpPr>
        <dsp:cNvPr id="0" name=""/>
        <dsp:cNvSpPr/>
      </dsp:nvSpPr>
      <dsp:spPr>
        <a:xfrm>
          <a:off x="3723483" y="214594"/>
          <a:ext cx="575244" cy="575244"/>
        </a:xfrm>
        <a:prstGeom prst="rect">
          <a:avLst/>
        </a:prstGeom>
        <a:blipFill rotWithShape="1">
          <a:blip xmlns:r="http://schemas.openxmlformats.org/officeDocument/2006/relationships" r:embed="rId2"/>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CD40C66-A0B4-4978-9941-A79D4CBD111B}">
      <dsp:nvSpPr>
        <dsp:cNvPr id="0" name=""/>
        <dsp:cNvSpPr/>
      </dsp:nvSpPr>
      <dsp:spPr>
        <a:xfrm>
          <a:off x="3189328" y="1315775"/>
          <a:ext cx="1643554" cy="65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511300">
            <a:lnSpc>
              <a:spcPct val="100000"/>
            </a:lnSpc>
            <a:spcBef>
              <a:spcPct val="0"/>
            </a:spcBef>
            <a:spcAft>
              <a:spcPct val="35000"/>
            </a:spcAft>
            <a:defRPr cap="all"/>
          </a:pPr>
          <a:r>
            <a:rPr lang="en-US" sz="3400" kern="1200" dirty="0" smtClean="0"/>
            <a:t>python</a:t>
          </a:r>
          <a:endParaRPr lang="en-US" sz="3400" kern="1200" dirty="0"/>
        </a:p>
      </dsp:txBody>
      <dsp:txXfrm>
        <a:off x="3189328" y="1315775"/>
        <a:ext cx="1643554" cy="657421"/>
      </dsp:txXfrm>
    </dsp:sp>
    <dsp:sp modelId="{81253FDF-02A1-40D1-89CA-3EA7AF168FD7}">
      <dsp:nvSpPr>
        <dsp:cNvPr id="0" name=""/>
        <dsp:cNvSpPr/>
      </dsp:nvSpPr>
      <dsp:spPr>
        <a:xfrm>
          <a:off x="5440998" y="932"/>
          <a:ext cx="1002568" cy="1002568"/>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8156E8E0-9CDC-4EAB-A61D-AF474D6D9368}">
      <dsp:nvSpPr>
        <dsp:cNvPr id="0" name=""/>
        <dsp:cNvSpPr/>
      </dsp:nvSpPr>
      <dsp:spPr>
        <a:xfrm>
          <a:off x="5654660" y="214594"/>
          <a:ext cx="575244" cy="575244"/>
        </a:xfrm>
        <a:prstGeom prst="rect">
          <a:avLst/>
        </a:prstGeom>
        <a:blipFill rotWithShape="1">
          <a:blip xmlns:r="http://schemas.openxmlformats.org/officeDocument/2006/relationships" r:embed="rId3"/>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EB68D9-2D2A-405A-A95A-F123B81445D3}">
      <dsp:nvSpPr>
        <dsp:cNvPr id="0" name=""/>
        <dsp:cNvSpPr/>
      </dsp:nvSpPr>
      <dsp:spPr>
        <a:xfrm>
          <a:off x="5120504" y="1315775"/>
          <a:ext cx="1643554" cy="65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511300">
            <a:lnSpc>
              <a:spcPct val="100000"/>
            </a:lnSpc>
            <a:spcBef>
              <a:spcPct val="0"/>
            </a:spcBef>
            <a:spcAft>
              <a:spcPct val="35000"/>
            </a:spcAft>
            <a:defRPr cap="all"/>
          </a:pPr>
          <a:r>
            <a:rPr lang="en-US" sz="3400" kern="1200" dirty="0" smtClean="0"/>
            <a:t>tableau</a:t>
          </a:r>
          <a:endParaRPr lang="en-US" sz="3400" kern="1200" dirty="0"/>
        </a:p>
      </dsp:txBody>
      <dsp:txXfrm>
        <a:off x="5120504" y="1315775"/>
        <a:ext cx="1643554" cy="657421"/>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xmlns="">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10/19/2023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10/19/2023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10/19/2023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10/19/2023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10/19/2023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10/19/2023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10/19/2023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10/19/2023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10/19/2023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10/19/2023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smtClean="0">
                <a:solidFill>
                  <a:srgbClr val="FFFFFF"/>
                </a:solidFill>
              </a:rPr>
              <a:t>CAPSTONE PROJECT</a:t>
            </a:r>
            <a:br>
              <a:rPr lang="en-US" sz="3600" dirty="0" smtClean="0">
                <a:solidFill>
                  <a:srgbClr val="FFFFFF"/>
                </a:solidFill>
              </a:rPr>
            </a:br>
            <a:r>
              <a:rPr lang="en-US" sz="3600" dirty="0" smtClean="0">
                <a:solidFill>
                  <a:srgbClr val="FFFFFF"/>
                </a:solidFill>
              </a:rPr>
              <a:t>MySQL</a:t>
            </a:r>
            <a:endParaRPr lang="en-US" sz="3600" dirty="0">
              <a:solidFill>
                <a:srgbClr val="FFFFFF"/>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smtClean="0">
                <a:solidFill>
                  <a:srgbClr val="FFFFFF"/>
                </a:solidFill>
              </a:rPr>
              <a:t>ARVIND K</a:t>
            </a:r>
            <a:endParaRPr lang="en-US" sz="1800" dirty="0">
              <a:solidFill>
                <a:srgbClr val="FFFFFF"/>
              </a:solidFill>
            </a:endParaRPr>
          </a:p>
        </p:txBody>
      </p:sp>
      <p:sp>
        <p:nvSpPr>
          <p:cNvPr id="8" name="Round Diagonal Corner Rectangle 7"/>
          <p:cNvSpPr/>
          <p:nvPr/>
        </p:nvSpPr>
        <p:spPr>
          <a:xfrm>
            <a:off x="4482353" y="4596260"/>
            <a:ext cx="1002568" cy="1002568"/>
          </a:xfrm>
          <a:prstGeom prst="round2DiagRect">
            <a:avLst>
              <a:gd name="adj1" fmla="val 29727"/>
              <a:gd name="adj2" fmla="val 0"/>
            </a:avLst>
          </a:prstGeom>
          <a:solidFill>
            <a:schemeClr val="accent5"/>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9" name="Rectangle 8"/>
          <p:cNvSpPr/>
          <p:nvPr/>
        </p:nvSpPr>
        <p:spPr>
          <a:xfrm>
            <a:off x="4696015" y="4809922"/>
            <a:ext cx="575244" cy="575244"/>
          </a:xfrm>
          <a:prstGeom prst="rect">
            <a:avLst/>
          </a:prstGeom>
          <a:blipFill rotWithShape="1">
            <a:blip r:embed="rId3"/>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7455761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24128" y="700412"/>
            <a:ext cx="4389120" cy="514011"/>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smtClean="0"/>
              <a:t>TASK 6</a:t>
            </a:r>
            <a:endParaRPr lang="en-GB" dirty="0"/>
          </a:p>
        </p:txBody>
      </p:sp>
      <p:sp>
        <p:nvSpPr>
          <p:cNvPr id="4" name="Text Placeholder 3"/>
          <p:cNvSpPr txBox="1">
            <a:spLocks/>
          </p:cNvSpPr>
          <p:nvPr/>
        </p:nvSpPr>
        <p:spPr>
          <a:xfrm>
            <a:off x="1024128" y="1408497"/>
            <a:ext cx="4389120" cy="1169088"/>
          </a:xfrm>
          <a:prstGeom prst="rect">
            <a:avLst/>
          </a:prstGeom>
        </p:spPr>
        <p:txBody>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lang="en-US" dirty="0" smtClean="0"/>
              <a:t>Top 3 movies with the greatest number of actors</a:t>
            </a:r>
            <a:endParaRPr lang="en-GB" dirty="0"/>
          </a:p>
        </p:txBody>
      </p:sp>
      <p:sp>
        <p:nvSpPr>
          <p:cNvPr id="5" name="Slide Number Placeholder 4"/>
          <p:cNvSpPr>
            <a:spLocks noGrp="1"/>
          </p:cNvSpPr>
          <p:nvPr>
            <p:ph type="sldNum" sz="quarter" idx="12"/>
          </p:nvPr>
        </p:nvSpPr>
        <p:spPr>
          <a:xfrm>
            <a:off x="10837333" y="6348156"/>
            <a:ext cx="973667" cy="274320"/>
          </a:xfrm>
        </p:spPr>
        <p:txBody>
          <a:bodyPr/>
          <a:lstStyle/>
          <a:p>
            <a:fld id="{074B2731-C122-447A-A407-0EEAC1ADE8EF}" type="slidenum">
              <a:rPr lang="en-GB" smtClean="0"/>
              <a:t>10</a:t>
            </a:fld>
            <a:endParaRPr lang="en-GB"/>
          </a:p>
        </p:txBody>
      </p:sp>
      <p:sp>
        <p:nvSpPr>
          <p:cNvPr id="8" name="Text Placeholder 2"/>
          <p:cNvSpPr txBox="1">
            <a:spLocks/>
          </p:cNvSpPr>
          <p:nvPr/>
        </p:nvSpPr>
        <p:spPr>
          <a:xfrm>
            <a:off x="1020956" y="2254900"/>
            <a:ext cx="5157787"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QUERY</a:t>
            </a:r>
            <a:endParaRPr lang="en-GB" sz="2300" b="0" dirty="0">
              <a:solidFill>
                <a:srgbClr val="003366"/>
              </a:solidFill>
            </a:endParaRPr>
          </a:p>
        </p:txBody>
      </p:sp>
      <p:sp>
        <p:nvSpPr>
          <p:cNvPr id="9" name="Text Placeholder 3"/>
          <p:cNvSpPr txBox="1">
            <a:spLocks/>
          </p:cNvSpPr>
          <p:nvPr/>
        </p:nvSpPr>
        <p:spPr>
          <a:xfrm>
            <a:off x="1011297" y="2782099"/>
            <a:ext cx="4880456"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US" sz="2000" dirty="0"/>
              <a:t>select </a:t>
            </a:r>
            <a:r>
              <a:rPr lang="en-US" sz="2000" dirty="0" err="1"/>
              <a:t>F.title</a:t>
            </a:r>
            <a:r>
              <a:rPr lang="en-US" sz="2000" dirty="0"/>
              <a:t>, count(</a:t>
            </a:r>
            <a:r>
              <a:rPr lang="en-US" sz="2000" dirty="0" err="1"/>
              <a:t>FA.actor_id</a:t>
            </a:r>
            <a:r>
              <a:rPr lang="en-US" sz="2000" dirty="0"/>
              <a:t>) as </a:t>
            </a:r>
            <a:r>
              <a:rPr lang="en-US" sz="2000" dirty="0" err="1"/>
              <a:t>Actor_Count</a:t>
            </a:r>
            <a:r>
              <a:rPr lang="en-US" sz="2000" dirty="0"/>
              <a:t> from film F join </a:t>
            </a:r>
            <a:r>
              <a:rPr lang="en-US" sz="2000" dirty="0" err="1"/>
              <a:t>film_actor</a:t>
            </a:r>
            <a:r>
              <a:rPr lang="en-US" sz="2000" dirty="0"/>
              <a:t> </a:t>
            </a:r>
            <a:r>
              <a:rPr lang="en-US" sz="2000" dirty="0" smtClean="0"/>
              <a:t>FA on </a:t>
            </a:r>
            <a:r>
              <a:rPr lang="en-US" sz="2000" dirty="0" err="1"/>
              <a:t>F.film_id</a:t>
            </a:r>
            <a:r>
              <a:rPr lang="en-US" sz="2000" dirty="0"/>
              <a:t> = </a:t>
            </a:r>
            <a:r>
              <a:rPr lang="en-US" sz="2000" dirty="0" err="1" smtClean="0"/>
              <a:t>FA.film_id</a:t>
            </a:r>
            <a:r>
              <a:rPr lang="en-US" sz="2000" dirty="0" smtClean="0"/>
              <a:t> group </a:t>
            </a:r>
            <a:r>
              <a:rPr lang="en-US" sz="2000" dirty="0"/>
              <a:t>by </a:t>
            </a:r>
            <a:r>
              <a:rPr lang="en-US" sz="2000" dirty="0" err="1" smtClean="0"/>
              <a:t>F.film_id</a:t>
            </a:r>
            <a:r>
              <a:rPr lang="en-US" sz="2000" dirty="0" smtClean="0"/>
              <a:t> order </a:t>
            </a:r>
            <a:r>
              <a:rPr lang="en-US" sz="2000" dirty="0"/>
              <a:t>by </a:t>
            </a:r>
            <a:r>
              <a:rPr lang="en-US" sz="2000" dirty="0" err="1" smtClean="0"/>
              <a:t>Actor_Count</a:t>
            </a:r>
            <a:r>
              <a:rPr lang="en-US" sz="2000" dirty="0" smtClean="0"/>
              <a:t> </a:t>
            </a:r>
            <a:r>
              <a:rPr lang="en-US" sz="2000" dirty="0" err="1" smtClean="0"/>
              <a:t>desc</a:t>
            </a:r>
            <a:r>
              <a:rPr lang="en-US" sz="2000" dirty="0" smtClean="0"/>
              <a:t> </a:t>
            </a:r>
            <a:r>
              <a:rPr lang="en-US" sz="2000" dirty="0"/>
              <a:t>limit 3;</a:t>
            </a:r>
            <a:endParaRPr lang="en-GB" sz="2000" dirty="0"/>
          </a:p>
        </p:txBody>
      </p:sp>
      <p:pic>
        <p:nvPicPr>
          <p:cNvPr id="3" name="Picture 2"/>
          <p:cNvPicPr>
            <a:picLocks noChangeAspect="1"/>
          </p:cNvPicPr>
          <p:nvPr/>
        </p:nvPicPr>
        <p:blipFill>
          <a:blip r:embed="rId2"/>
          <a:stretch>
            <a:fillRect/>
          </a:stretch>
        </p:blipFill>
        <p:spPr>
          <a:xfrm>
            <a:off x="7577891" y="1844730"/>
            <a:ext cx="3391417" cy="1202022"/>
          </a:xfrm>
          <a:prstGeom prst="rect">
            <a:avLst/>
          </a:prstGeom>
        </p:spPr>
      </p:pic>
      <p:sp>
        <p:nvSpPr>
          <p:cNvPr id="10" name="Text Placeholder 2"/>
          <p:cNvSpPr txBox="1">
            <a:spLocks/>
          </p:cNvSpPr>
          <p:nvPr/>
        </p:nvSpPr>
        <p:spPr>
          <a:xfrm>
            <a:off x="1030616" y="4384820"/>
            <a:ext cx="2353839"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INTERPRETATION</a:t>
            </a:r>
            <a:endParaRPr lang="en-GB" sz="2300" b="0" dirty="0">
              <a:solidFill>
                <a:srgbClr val="003366"/>
              </a:solidFill>
            </a:endParaRPr>
          </a:p>
        </p:txBody>
      </p:sp>
      <p:sp>
        <p:nvSpPr>
          <p:cNvPr id="11" name="Text Placeholder 3"/>
          <p:cNvSpPr txBox="1">
            <a:spLocks/>
          </p:cNvSpPr>
          <p:nvPr/>
        </p:nvSpPr>
        <p:spPr>
          <a:xfrm>
            <a:off x="1020956" y="4912019"/>
            <a:ext cx="4295762"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US" sz="2000" dirty="0"/>
              <a:t>Top 3 movies with the greatest number of actors are Lambs </a:t>
            </a:r>
            <a:r>
              <a:rPr lang="en-US" sz="2000" dirty="0" err="1"/>
              <a:t>Cincinatti</a:t>
            </a:r>
            <a:r>
              <a:rPr lang="en-US" sz="2000" dirty="0"/>
              <a:t>, Chitty lock and Boondock Ballroom</a:t>
            </a:r>
            <a:endParaRPr lang="en-GB" sz="2000" dirty="0"/>
          </a:p>
        </p:txBody>
      </p:sp>
    </p:spTree>
    <p:extLst>
      <p:ext uri="{BB962C8B-B14F-4D97-AF65-F5344CB8AC3E}">
        <p14:creationId xmlns:p14="http://schemas.microsoft.com/office/powerpoint/2010/main" val="17768993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24128" y="700412"/>
            <a:ext cx="4389120" cy="514011"/>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smtClean="0"/>
              <a:t>TASK 7</a:t>
            </a:r>
            <a:endParaRPr lang="en-GB" dirty="0"/>
          </a:p>
        </p:txBody>
      </p:sp>
      <p:sp>
        <p:nvSpPr>
          <p:cNvPr id="4" name="Text Placeholder 3"/>
          <p:cNvSpPr txBox="1">
            <a:spLocks/>
          </p:cNvSpPr>
          <p:nvPr/>
        </p:nvSpPr>
        <p:spPr>
          <a:xfrm>
            <a:off x="1024128" y="1408497"/>
            <a:ext cx="4389120" cy="1169088"/>
          </a:xfrm>
          <a:prstGeom prst="rect">
            <a:avLst/>
          </a:prstGeom>
        </p:spPr>
        <p:txBody>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lang="en-US" dirty="0" smtClean="0"/>
              <a:t>Movies starting with ‘K’ and ‘Q’</a:t>
            </a:r>
            <a:endParaRPr lang="en-GB" dirty="0"/>
          </a:p>
        </p:txBody>
      </p:sp>
      <p:sp>
        <p:nvSpPr>
          <p:cNvPr id="5" name="Slide Number Placeholder 4"/>
          <p:cNvSpPr>
            <a:spLocks noGrp="1"/>
          </p:cNvSpPr>
          <p:nvPr>
            <p:ph type="sldNum" sz="quarter" idx="12"/>
          </p:nvPr>
        </p:nvSpPr>
        <p:spPr>
          <a:xfrm>
            <a:off x="10837333" y="6348156"/>
            <a:ext cx="973667" cy="274320"/>
          </a:xfrm>
        </p:spPr>
        <p:txBody>
          <a:bodyPr/>
          <a:lstStyle/>
          <a:p>
            <a:fld id="{074B2731-C122-447A-A407-0EEAC1ADE8EF}" type="slidenum">
              <a:rPr lang="en-GB" smtClean="0"/>
              <a:t>11</a:t>
            </a:fld>
            <a:endParaRPr lang="en-GB"/>
          </a:p>
        </p:txBody>
      </p:sp>
      <p:sp>
        <p:nvSpPr>
          <p:cNvPr id="8" name="Text Placeholder 2"/>
          <p:cNvSpPr txBox="1">
            <a:spLocks/>
          </p:cNvSpPr>
          <p:nvPr/>
        </p:nvSpPr>
        <p:spPr>
          <a:xfrm>
            <a:off x="1020956" y="2113501"/>
            <a:ext cx="5157787"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QUERY</a:t>
            </a:r>
            <a:endParaRPr lang="en-GB" sz="2300" b="0" dirty="0">
              <a:solidFill>
                <a:srgbClr val="003366"/>
              </a:solidFill>
            </a:endParaRPr>
          </a:p>
        </p:txBody>
      </p:sp>
      <p:sp>
        <p:nvSpPr>
          <p:cNvPr id="9" name="Text Placeholder 3"/>
          <p:cNvSpPr txBox="1">
            <a:spLocks/>
          </p:cNvSpPr>
          <p:nvPr/>
        </p:nvSpPr>
        <p:spPr>
          <a:xfrm>
            <a:off x="1011297" y="2640700"/>
            <a:ext cx="4389120"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US" sz="2000" dirty="0"/>
              <a:t>select title from film where title </a:t>
            </a:r>
            <a:r>
              <a:rPr lang="en-US" sz="2000" dirty="0" smtClean="0"/>
              <a:t>like 'K</a:t>
            </a:r>
            <a:r>
              <a:rPr lang="en-US" sz="2000" dirty="0"/>
              <a:t>%' or title like 'Q%';</a:t>
            </a:r>
            <a:endParaRPr lang="en-GB" sz="2000" dirty="0"/>
          </a:p>
        </p:txBody>
      </p:sp>
      <p:pic>
        <p:nvPicPr>
          <p:cNvPr id="3" name="Picture 2"/>
          <p:cNvPicPr>
            <a:picLocks noChangeAspect="1"/>
          </p:cNvPicPr>
          <p:nvPr/>
        </p:nvPicPr>
        <p:blipFill>
          <a:blip r:embed="rId2"/>
          <a:stretch>
            <a:fillRect/>
          </a:stretch>
        </p:blipFill>
        <p:spPr>
          <a:xfrm>
            <a:off x="8399283" y="1408497"/>
            <a:ext cx="2085906" cy="3200786"/>
          </a:xfrm>
          <a:prstGeom prst="rect">
            <a:avLst/>
          </a:prstGeom>
        </p:spPr>
      </p:pic>
      <p:sp>
        <p:nvSpPr>
          <p:cNvPr id="10" name="Text Placeholder 2"/>
          <p:cNvSpPr txBox="1">
            <a:spLocks/>
          </p:cNvSpPr>
          <p:nvPr/>
        </p:nvSpPr>
        <p:spPr>
          <a:xfrm>
            <a:off x="1011297" y="3380087"/>
            <a:ext cx="2353839"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INTERPRETATION</a:t>
            </a:r>
            <a:endParaRPr lang="en-GB" sz="2300" b="0" dirty="0">
              <a:solidFill>
                <a:srgbClr val="003366"/>
              </a:solidFill>
            </a:endParaRPr>
          </a:p>
        </p:txBody>
      </p:sp>
      <p:sp>
        <p:nvSpPr>
          <p:cNvPr id="11" name="Text Placeholder 3"/>
          <p:cNvSpPr txBox="1">
            <a:spLocks/>
          </p:cNvSpPr>
          <p:nvPr/>
        </p:nvSpPr>
        <p:spPr>
          <a:xfrm>
            <a:off x="1001637" y="3907286"/>
            <a:ext cx="3353547"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US" sz="2000" dirty="0"/>
              <a:t>There are 15 movies with titles starting with ‘K’ and ‘Q’</a:t>
            </a:r>
            <a:endParaRPr lang="en-GB" sz="2000" dirty="0"/>
          </a:p>
        </p:txBody>
      </p:sp>
    </p:spTree>
    <p:extLst>
      <p:ext uri="{BB962C8B-B14F-4D97-AF65-F5344CB8AC3E}">
        <p14:creationId xmlns:p14="http://schemas.microsoft.com/office/powerpoint/2010/main" val="4073831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24128" y="700412"/>
            <a:ext cx="4389120" cy="514011"/>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smtClean="0"/>
              <a:t>TASK 8</a:t>
            </a:r>
            <a:endParaRPr lang="en-GB" dirty="0"/>
          </a:p>
        </p:txBody>
      </p:sp>
      <p:sp>
        <p:nvSpPr>
          <p:cNvPr id="4" name="Text Placeholder 3"/>
          <p:cNvSpPr txBox="1">
            <a:spLocks/>
          </p:cNvSpPr>
          <p:nvPr/>
        </p:nvSpPr>
        <p:spPr>
          <a:xfrm>
            <a:off x="1024128" y="1408497"/>
            <a:ext cx="4389120" cy="1169088"/>
          </a:xfrm>
          <a:prstGeom prst="rect">
            <a:avLst/>
          </a:prstGeom>
        </p:spPr>
        <p:txBody>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lang="en-US" dirty="0" smtClean="0"/>
              <a:t>All actors in ‘Agent Truman’</a:t>
            </a:r>
            <a:endParaRPr lang="en-GB" dirty="0"/>
          </a:p>
        </p:txBody>
      </p:sp>
      <p:sp>
        <p:nvSpPr>
          <p:cNvPr id="5" name="Slide Number Placeholder 4"/>
          <p:cNvSpPr>
            <a:spLocks noGrp="1"/>
          </p:cNvSpPr>
          <p:nvPr>
            <p:ph type="sldNum" sz="quarter" idx="12"/>
          </p:nvPr>
        </p:nvSpPr>
        <p:spPr>
          <a:xfrm>
            <a:off x="10837333" y="6348156"/>
            <a:ext cx="973667" cy="274320"/>
          </a:xfrm>
        </p:spPr>
        <p:txBody>
          <a:bodyPr/>
          <a:lstStyle/>
          <a:p>
            <a:fld id="{074B2731-C122-447A-A407-0EEAC1ADE8EF}" type="slidenum">
              <a:rPr lang="en-GB" smtClean="0"/>
              <a:t>12</a:t>
            </a:fld>
            <a:endParaRPr lang="en-GB"/>
          </a:p>
        </p:txBody>
      </p:sp>
      <p:sp>
        <p:nvSpPr>
          <p:cNvPr id="8" name="Text Placeholder 2"/>
          <p:cNvSpPr txBox="1">
            <a:spLocks/>
          </p:cNvSpPr>
          <p:nvPr/>
        </p:nvSpPr>
        <p:spPr>
          <a:xfrm>
            <a:off x="1033787" y="2087779"/>
            <a:ext cx="5157787"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QUERY</a:t>
            </a:r>
            <a:endParaRPr lang="en-GB" sz="2300" b="0" dirty="0">
              <a:solidFill>
                <a:srgbClr val="003366"/>
              </a:solidFill>
            </a:endParaRPr>
          </a:p>
        </p:txBody>
      </p:sp>
      <p:sp>
        <p:nvSpPr>
          <p:cNvPr id="9" name="Text Placeholder 3"/>
          <p:cNvSpPr txBox="1">
            <a:spLocks/>
          </p:cNvSpPr>
          <p:nvPr/>
        </p:nvSpPr>
        <p:spPr>
          <a:xfrm>
            <a:off x="1024128" y="2614978"/>
            <a:ext cx="4389120"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US" sz="2000" dirty="0"/>
              <a:t>select * from </a:t>
            </a:r>
            <a:r>
              <a:rPr lang="en-US" sz="2000" dirty="0" smtClean="0"/>
              <a:t>actor from </a:t>
            </a:r>
            <a:r>
              <a:rPr lang="en-US" sz="2000" dirty="0"/>
              <a:t>film F join </a:t>
            </a:r>
            <a:r>
              <a:rPr lang="en-US" sz="2000" dirty="0" err="1"/>
              <a:t>film_actor</a:t>
            </a:r>
            <a:r>
              <a:rPr lang="en-US" sz="2000" dirty="0"/>
              <a:t> FA on </a:t>
            </a:r>
            <a:r>
              <a:rPr lang="en-US" sz="2000" dirty="0" err="1"/>
              <a:t>F.film_id</a:t>
            </a:r>
            <a:r>
              <a:rPr lang="en-US" sz="2000" dirty="0"/>
              <a:t>  = </a:t>
            </a:r>
            <a:r>
              <a:rPr lang="en-US" sz="2000" dirty="0" err="1"/>
              <a:t>FA.film_id</a:t>
            </a:r>
            <a:r>
              <a:rPr lang="en-US" sz="2000" dirty="0"/>
              <a:t> join actor </a:t>
            </a:r>
            <a:r>
              <a:rPr lang="en-US" sz="2000" dirty="0" smtClean="0"/>
              <a:t>A on </a:t>
            </a:r>
            <a:r>
              <a:rPr lang="en-US" sz="2000" dirty="0" err="1"/>
              <a:t>A.actor_id</a:t>
            </a:r>
            <a:r>
              <a:rPr lang="en-US" sz="2000" dirty="0"/>
              <a:t> = </a:t>
            </a:r>
            <a:r>
              <a:rPr lang="en-US" sz="2000" dirty="0" err="1"/>
              <a:t>FA.actor_id</a:t>
            </a:r>
            <a:r>
              <a:rPr lang="en-US" sz="2000" dirty="0"/>
              <a:t> where title ='Agent Truman';</a:t>
            </a:r>
            <a:endParaRPr lang="en-GB" sz="2000" dirty="0"/>
          </a:p>
        </p:txBody>
      </p:sp>
      <p:pic>
        <p:nvPicPr>
          <p:cNvPr id="3" name="Picture 2"/>
          <p:cNvPicPr>
            <a:picLocks noChangeAspect="1"/>
          </p:cNvPicPr>
          <p:nvPr/>
        </p:nvPicPr>
        <p:blipFill>
          <a:blip r:embed="rId2"/>
          <a:stretch>
            <a:fillRect/>
          </a:stretch>
        </p:blipFill>
        <p:spPr>
          <a:xfrm>
            <a:off x="7693078" y="1883701"/>
            <a:ext cx="3441044" cy="2329985"/>
          </a:xfrm>
          <a:prstGeom prst="rect">
            <a:avLst/>
          </a:prstGeom>
        </p:spPr>
      </p:pic>
      <p:sp>
        <p:nvSpPr>
          <p:cNvPr id="10" name="Text Placeholder 2"/>
          <p:cNvSpPr txBox="1">
            <a:spLocks/>
          </p:cNvSpPr>
          <p:nvPr/>
        </p:nvSpPr>
        <p:spPr>
          <a:xfrm>
            <a:off x="1024128" y="4092216"/>
            <a:ext cx="2353839"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INTERPRETATION</a:t>
            </a:r>
            <a:endParaRPr lang="en-GB" sz="2300" b="0" dirty="0">
              <a:solidFill>
                <a:srgbClr val="003366"/>
              </a:solidFill>
            </a:endParaRPr>
          </a:p>
        </p:txBody>
      </p:sp>
      <p:sp>
        <p:nvSpPr>
          <p:cNvPr id="11" name="Text Placeholder 3"/>
          <p:cNvSpPr txBox="1">
            <a:spLocks/>
          </p:cNvSpPr>
          <p:nvPr/>
        </p:nvSpPr>
        <p:spPr>
          <a:xfrm>
            <a:off x="1014468" y="4619415"/>
            <a:ext cx="3021831"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US" sz="2000" dirty="0"/>
              <a:t>There are 7 actors who acted in ‘Agent Truman’ </a:t>
            </a:r>
            <a:endParaRPr lang="en-GB" sz="2000" dirty="0"/>
          </a:p>
        </p:txBody>
      </p:sp>
    </p:spTree>
    <p:extLst>
      <p:ext uri="{BB962C8B-B14F-4D97-AF65-F5344CB8AC3E}">
        <p14:creationId xmlns:p14="http://schemas.microsoft.com/office/powerpoint/2010/main" val="22967527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24128" y="700412"/>
            <a:ext cx="4389120" cy="514011"/>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smtClean="0"/>
              <a:t>TASK 9</a:t>
            </a:r>
            <a:endParaRPr lang="en-GB" dirty="0"/>
          </a:p>
        </p:txBody>
      </p:sp>
      <p:sp>
        <p:nvSpPr>
          <p:cNvPr id="4" name="Text Placeholder 3"/>
          <p:cNvSpPr txBox="1">
            <a:spLocks/>
          </p:cNvSpPr>
          <p:nvPr/>
        </p:nvSpPr>
        <p:spPr>
          <a:xfrm>
            <a:off x="1024128" y="1408497"/>
            <a:ext cx="4389120" cy="1169088"/>
          </a:xfrm>
          <a:prstGeom prst="rect">
            <a:avLst/>
          </a:prstGeom>
        </p:spPr>
        <p:txBody>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lang="en-US" dirty="0" smtClean="0"/>
              <a:t>Family Films list</a:t>
            </a:r>
            <a:endParaRPr lang="en-GB" dirty="0"/>
          </a:p>
        </p:txBody>
      </p:sp>
      <p:sp>
        <p:nvSpPr>
          <p:cNvPr id="5" name="Slide Number Placeholder 4"/>
          <p:cNvSpPr>
            <a:spLocks noGrp="1"/>
          </p:cNvSpPr>
          <p:nvPr>
            <p:ph type="sldNum" sz="quarter" idx="12"/>
          </p:nvPr>
        </p:nvSpPr>
        <p:spPr>
          <a:xfrm>
            <a:off x="10837333" y="6348156"/>
            <a:ext cx="973667" cy="274320"/>
          </a:xfrm>
        </p:spPr>
        <p:txBody>
          <a:bodyPr/>
          <a:lstStyle/>
          <a:p>
            <a:fld id="{074B2731-C122-447A-A407-0EEAC1ADE8EF}" type="slidenum">
              <a:rPr lang="en-GB" smtClean="0"/>
              <a:t>13</a:t>
            </a:fld>
            <a:endParaRPr lang="en-GB"/>
          </a:p>
        </p:txBody>
      </p:sp>
      <p:sp>
        <p:nvSpPr>
          <p:cNvPr id="8" name="Text Placeholder 2"/>
          <p:cNvSpPr txBox="1">
            <a:spLocks/>
          </p:cNvSpPr>
          <p:nvPr/>
        </p:nvSpPr>
        <p:spPr>
          <a:xfrm>
            <a:off x="1020956" y="2009808"/>
            <a:ext cx="5157787"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QUERY</a:t>
            </a:r>
            <a:endParaRPr lang="en-GB" sz="2300" b="0" dirty="0">
              <a:solidFill>
                <a:srgbClr val="003366"/>
              </a:solidFill>
            </a:endParaRPr>
          </a:p>
        </p:txBody>
      </p:sp>
      <p:sp>
        <p:nvSpPr>
          <p:cNvPr id="9" name="Text Placeholder 3"/>
          <p:cNvSpPr txBox="1">
            <a:spLocks/>
          </p:cNvSpPr>
          <p:nvPr/>
        </p:nvSpPr>
        <p:spPr>
          <a:xfrm>
            <a:off x="1011296" y="2537007"/>
            <a:ext cx="5973965"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US" sz="2000" dirty="0"/>
              <a:t>select </a:t>
            </a:r>
            <a:r>
              <a:rPr lang="en-US" sz="2000" dirty="0" err="1" smtClean="0"/>
              <a:t>F.title</a:t>
            </a:r>
            <a:r>
              <a:rPr lang="en-US" sz="2000" dirty="0" smtClean="0"/>
              <a:t> from </a:t>
            </a:r>
            <a:r>
              <a:rPr lang="en-US" sz="2000" dirty="0"/>
              <a:t>film F join </a:t>
            </a:r>
            <a:r>
              <a:rPr lang="en-US" sz="2000" dirty="0" err="1"/>
              <a:t>film_category</a:t>
            </a:r>
            <a:r>
              <a:rPr lang="en-US" sz="2000" dirty="0"/>
              <a:t> </a:t>
            </a:r>
            <a:r>
              <a:rPr lang="en-US" sz="2000" dirty="0" smtClean="0"/>
              <a:t>FC on </a:t>
            </a:r>
            <a:r>
              <a:rPr lang="en-US" sz="2000" dirty="0" err="1"/>
              <a:t>F.film_id</a:t>
            </a:r>
            <a:r>
              <a:rPr lang="en-US" sz="2000" dirty="0"/>
              <a:t>  = </a:t>
            </a:r>
            <a:r>
              <a:rPr lang="en-US" sz="2000" dirty="0" err="1"/>
              <a:t>Fc.film_id</a:t>
            </a:r>
            <a:r>
              <a:rPr lang="en-US" sz="2000" dirty="0"/>
              <a:t> join category </a:t>
            </a:r>
            <a:r>
              <a:rPr lang="en-US" sz="2000" dirty="0" smtClean="0"/>
              <a:t>C on </a:t>
            </a:r>
            <a:r>
              <a:rPr lang="en-US" sz="2000" dirty="0" err="1"/>
              <a:t>FC.category_id</a:t>
            </a:r>
            <a:r>
              <a:rPr lang="en-US" sz="2000" dirty="0"/>
              <a:t> = </a:t>
            </a:r>
            <a:r>
              <a:rPr lang="en-US" sz="2000" dirty="0" err="1"/>
              <a:t>C.category_id</a:t>
            </a:r>
            <a:r>
              <a:rPr lang="en-US" sz="2000" dirty="0"/>
              <a:t> where name ='family';</a:t>
            </a:r>
            <a:endParaRPr lang="en-GB" sz="2000" dirty="0"/>
          </a:p>
        </p:txBody>
      </p:sp>
      <p:pic>
        <p:nvPicPr>
          <p:cNvPr id="3" name="Picture 2"/>
          <p:cNvPicPr>
            <a:picLocks noChangeAspect="1"/>
          </p:cNvPicPr>
          <p:nvPr/>
        </p:nvPicPr>
        <p:blipFill>
          <a:blip r:embed="rId2"/>
          <a:stretch>
            <a:fillRect/>
          </a:stretch>
        </p:blipFill>
        <p:spPr>
          <a:xfrm>
            <a:off x="8252915" y="1980156"/>
            <a:ext cx="2584418" cy="2874647"/>
          </a:xfrm>
          <a:prstGeom prst="rect">
            <a:avLst/>
          </a:prstGeom>
        </p:spPr>
      </p:pic>
      <p:sp>
        <p:nvSpPr>
          <p:cNvPr id="10" name="Text Placeholder 2"/>
          <p:cNvSpPr txBox="1">
            <a:spLocks/>
          </p:cNvSpPr>
          <p:nvPr/>
        </p:nvSpPr>
        <p:spPr>
          <a:xfrm>
            <a:off x="998466" y="4305933"/>
            <a:ext cx="2353839"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INTERPRETATION</a:t>
            </a:r>
            <a:endParaRPr lang="en-GB" sz="2300" b="0" dirty="0">
              <a:solidFill>
                <a:srgbClr val="003366"/>
              </a:solidFill>
            </a:endParaRPr>
          </a:p>
        </p:txBody>
      </p:sp>
      <p:sp>
        <p:nvSpPr>
          <p:cNvPr id="11" name="Text Placeholder 3"/>
          <p:cNvSpPr txBox="1">
            <a:spLocks/>
          </p:cNvSpPr>
          <p:nvPr/>
        </p:nvSpPr>
        <p:spPr>
          <a:xfrm>
            <a:off x="988806" y="4833132"/>
            <a:ext cx="3021831"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US" sz="2000" dirty="0" smtClean="0"/>
              <a:t>There are </a:t>
            </a:r>
            <a:r>
              <a:rPr lang="en-US" sz="2000" dirty="0" smtClean="0"/>
              <a:t>69</a:t>
            </a:r>
            <a:r>
              <a:rPr lang="en-US" sz="2000" dirty="0" smtClean="0"/>
              <a:t> </a:t>
            </a:r>
            <a:r>
              <a:rPr lang="en-US" sz="2000" dirty="0" smtClean="0"/>
              <a:t>actors in the </a:t>
            </a:r>
            <a:r>
              <a:rPr lang="en-US" sz="2000" dirty="0" smtClean="0"/>
              <a:t>database that are family friendly</a:t>
            </a:r>
            <a:endParaRPr lang="en-GB" sz="2000" dirty="0"/>
          </a:p>
        </p:txBody>
      </p:sp>
    </p:spTree>
    <p:extLst>
      <p:ext uri="{BB962C8B-B14F-4D97-AF65-F5344CB8AC3E}">
        <p14:creationId xmlns:p14="http://schemas.microsoft.com/office/powerpoint/2010/main" val="23698585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24128" y="700412"/>
            <a:ext cx="4389120" cy="514011"/>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smtClean="0"/>
              <a:t>TASK 10</a:t>
            </a:r>
            <a:endParaRPr lang="en-GB" dirty="0"/>
          </a:p>
        </p:txBody>
      </p:sp>
      <p:sp>
        <p:nvSpPr>
          <p:cNvPr id="4" name="Text Placeholder 3"/>
          <p:cNvSpPr txBox="1">
            <a:spLocks/>
          </p:cNvSpPr>
          <p:nvPr/>
        </p:nvSpPr>
        <p:spPr>
          <a:xfrm>
            <a:off x="1024127" y="1408497"/>
            <a:ext cx="4613101" cy="1169088"/>
          </a:xfrm>
          <a:prstGeom prst="rect">
            <a:avLst/>
          </a:prstGeom>
        </p:spPr>
        <p:txBody>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514350" indent="-514350">
              <a:buAutoNum type="romanLcPeriod"/>
            </a:pPr>
            <a:r>
              <a:rPr lang="en-US" dirty="0" smtClean="0"/>
              <a:t>Maximum, minimum and average rental rates based on </a:t>
            </a:r>
            <a:r>
              <a:rPr lang="en-US" dirty="0" smtClean="0"/>
              <a:t>ratings</a:t>
            </a:r>
            <a:endParaRPr lang="en-GB" dirty="0"/>
          </a:p>
        </p:txBody>
      </p:sp>
      <p:sp>
        <p:nvSpPr>
          <p:cNvPr id="5" name="Slide Number Placeholder 4"/>
          <p:cNvSpPr>
            <a:spLocks noGrp="1"/>
          </p:cNvSpPr>
          <p:nvPr>
            <p:ph type="sldNum" sz="quarter" idx="12"/>
          </p:nvPr>
        </p:nvSpPr>
        <p:spPr>
          <a:xfrm>
            <a:off x="10837333" y="6348156"/>
            <a:ext cx="973667" cy="274320"/>
          </a:xfrm>
        </p:spPr>
        <p:txBody>
          <a:bodyPr/>
          <a:lstStyle/>
          <a:p>
            <a:fld id="{074B2731-C122-447A-A407-0EEAC1ADE8EF}" type="slidenum">
              <a:rPr lang="en-GB" smtClean="0"/>
              <a:t>14</a:t>
            </a:fld>
            <a:endParaRPr lang="en-GB"/>
          </a:p>
        </p:txBody>
      </p:sp>
      <p:sp>
        <p:nvSpPr>
          <p:cNvPr id="8" name="Text Placeholder 2"/>
          <p:cNvSpPr txBox="1">
            <a:spLocks/>
          </p:cNvSpPr>
          <p:nvPr/>
        </p:nvSpPr>
        <p:spPr>
          <a:xfrm>
            <a:off x="1024128" y="5161713"/>
            <a:ext cx="11631149"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INTERPRETATION</a:t>
            </a:r>
            <a:endParaRPr lang="en-GB" sz="2300" b="0" dirty="0">
              <a:solidFill>
                <a:srgbClr val="003366"/>
              </a:solidFill>
            </a:endParaRPr>
          </a:p>
        </p:txBody>
      </p:sp>
      <p:sp>
        <p:nvSpPr>
          <p:cNvPr id="9" name="Text Placeholder 3"/>
          <p:cNvSpPr txBox="1">
            <a:spLocks/>
          </p:cNvSpPr>
          <p:nvPr/>
        </p:nvSpPr>
        <p:spPr>
          <a:xfrm>
            <a:off x="1014469" y="5688912"/>
            <a:ext cx="9897754"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pPr marL="514350" indent="-514350">
              <a:buAutoNum type="romanLcPeriod"/>
            </a:pPr>
            <a:r>
              <a:rPr lang="en-US" sz="1800" dirty="0" smtClean="0"/>
              <a:t>For all the ratings, the maximum rental rate is 4.99 and minimum rental rate is 0.99</a:t>
            </a:r>
          </a:p>
          <a:p>
            <a:pPr marL="514350" indent="-514350">
              <a:buAutoNum type="romanLcPeriod"/>
            </a:pPr>
            <a:r>
              <a:rPr lang="en-US" sz="1800" dirty="0" smtClean="0"/>
              <a:t>The highest and lowest rental frequencies are 34 and 4 respectively</a:t>
            </a:r>
            <a:endParaRPr lang="en-GB" sz="1800" dirty="0"/>
          </a:p>
        </p:txBody>
      </p:sp>
      <p:pic>
        <p:nvPicPr>
          <p:cNvPr id="3" name="Picture 2"/>
          <p:cNvPicPr>
            <a:picLocks noChangeAspect="1"/>
          </p:cNvPicPr>
          <p:nvPr/>
        </p:nvPicPr>
        <p:blipFill>
          <a:blip r:embed="rId2"/>
          <a:stretch>
            <a:fillRect/>
          </a:stretch>
        </p:blipFill>
        <p:spPr>
          <a:xfrm>
            <a:off x="1014469" y="2172918"/>
            <a:ext cx="5110519" cy="1283610"/>
          </a:xfrm>
          <a:prstGeom prst="rect">
            <a:avLst/>
          </a:prstGeom>
        </p:spPr>
      </p:pic>
      <p:pic>
        <p:nvPicPr>
          <p:cNvPr id="10" name="Picture 9"/>
          <p:cNvPicPr>
            <a:picLocks noChangeAspect="1"/>
          </p:cNvPicPr>
          <p:nvPr/>
        </p:nvPicPr>
        <p:blipFill>
          <a:blip r:embed="rId3"/>
          <a:stretch>
            <a:fillRect/>
          </a:stretch>
        </p:blipFill>
        <p:spPr>
          <a:xfrm>
            <a:off x="8233923" y="2121219"/>
            <a:ext cx="2541051" cy="1905789"/>
          </a:xfrm>
          <a:prstGeom prst="rect">
            <a:avLst/>
          </a:prstGeom>
        </p:spPr>
      </p:pic>
      <p:sp>
        <p:nvSpPr>
          <p:cNvPr id="11" name="Text Placeholder 2"/>
          <p:cNvSpPr txBox="1">
            <a:spLocks/>
          </p:cNvSpPr>
          <p:nvPr/>
        </p:nvSpPr>
        <p:spPr>
          <a:xfrm>
            <a:off x="1033787" y="3517760"/>
            <a:ext cx="2353839"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QUERY</a:t>
            </a:r>
            <a:endParaRPr lang="en-GB" sz="2300" b="0" dirty="0">
              <a:solidFill>
                <a:srgbClr val="003366"/>
              </a:solidFill>
            </a:endParaRPr>
          </a:p>
        </p:txBody>
      </p:sp>
      <p:sp>
        <p:nvSpPr>
          <p:cNvPr id="12" name="Text Placeholder 3"/>
          <p:cNvSpPr txBox="1">
            <a:spLocks/>
          </p:cNvSpPr>
          <p:nvPr/>
        </p:nvSpPr>
        <p:spPr>
          <a:xfrm>
            <a:off x="1024128" y="4044959"/>
            <a:ext cx="6183430"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US" dirty="0"/>
              <a:t>select </a:t>
            </a:r>
            <a:r>
              <a:rPr lang="en-US" dirty="0" err="1"/>
              <a:t>rating,max</a:t>
            </a:r>
            <a:r>
              <a:rPr lang="en-US" dirty="0"/>
              <a:t>(</a:t>
            </a:r>
            <a:r>
              <a:rPr lang="en-US" dirty="0" err="1"/>
              <a:t>rental_rate</a:t>
            </a:r>
            <a:r>
              <a:rPr lang="en-US" dirty="0"/>
              <a:t>) as </a:t>
            </a:r>
            <a:r>
              <a:rPr lang="en-US" dirty="0" err="1"/>
              <a:t>Maximum_Rental_Rate</a:t>
            </a:r>
            <a:r>
              <a:rPr lang="en-US" dirty="0"/>
              <a:t> </a:t>
            </a:r>
            <a:r>
              <a:rPr lang="en-US" dirty="0" smtClean="0"/>
              <a:t>, min(</a:t>
            </a:r>
            <a:r>
              <a:rPr lang="en-US" dirty="0" err="1" smtClean="0"/>
              <a:t>rental_rate</a:t>
            </a:r>
            <a:r>
              <a:rPr lang="en-US" dirty="0"/>
              <a:t>) as </a:t>
            </a:r>
            <a:r>
              <a:rPr lang="en-US" dirty="0" err="1"/>
              <a:t>Minimum_Rental_Rate</a:t>
            </a:r>
            <a:r>
              <a:rPr lang="en-US" dirty="0" smtClean="0"/>
              <a:t>, </a:t>
            </a:r>
            <a:r>
              <a:rPr lang="en-US" dirty="0" err="1" smtClean="0"/>
              <a:t>avg</a:t>
            </a:r>
            <a:r>
              <a:rPr lang="en-US" dirty="0" smtClean="0"/>
              <a:t>(</a:t>
            </a:r>
            <a:r>
              <a:rPr lang="en-US" dirty="0" err="1" smtClean="0"/>
              <a:t>rental_rate</a:t>
            </a:r>
            <a:r>
              <a:rPr lang="en-US" dirty="0"/>
              <a:t>) as </a:t>
            </a:r>
            <a:r>
              <a:rPr lang="en-US" dirty="0" err="1"/>
              <a:t>Average_Rental_Rate</a:t>
            </a:r>
            <a:r>
              <a:rPr lang="en-US" dirty="0"/>
              <a:t> from </a:t>
            </a:r>
            <a:r>
              <a:rPr lang="en-US" dirty="0" err="1"/>
              <a:t>filmgroup</a:t>
            </a:r>
            <a:r>
              <a:rPr lang="en-US" dirty="0"/>
              <a:t> by </a:t>
            </a:r>
            <a:r>
              <a:rPr lang="en-US" dirty="0" smtClean="0"/>
              <a:t>rating order </a:t>
            </a:r>
            <a:r>
              <a:rPr lang="en-US" dirty="0"/>
              <a:t>by </a:t>
            </a:r>
            <a:r>
              <a:rPr lang="en-US" dirty="0" err="1"/>
              <a:t>Average_Rental_Rate</a:t>
            </a:r>
            <a:r>
              <a:rPr lang="en-US" dirty="0"/>
              <a:t> </a:t>
            </a:r>
            <a:r>
              <a:rPr lang="en-US" dirty="0" err="1"/>
              <a:t>desc</a:t>
            </a:r>
            <a:r>
              <a:rPr lang="en-US" dirty="0"/>
              <a:t> ;</a:t>
            </a:r>
            <a:endParaRPr lang="en-GB" dirty="0"/>
          </a:p>
        </p:txBody>
      </p:sp>
      <p:sp>
        <p:nvSpPr>
          <p:cNvPr id="13" name="Text Placeholder 3"/>
          <p:cNvSpPr txBox="1">
            <a:spLocks/>
          </p:cNvSpPr>
          <p:nvPr/>
        </p:nvSpPr>
        <p:spPr>
          <a:xfrm>
            <a:off x="7197899" y="1408497"/>
            <a:ext cx="4613101" cy="1169088"/>
          </a:xfrm>
          <a:prstGeom prst="rect">
            <a:avLst/>
          </a:prstGeom>
        </p:spPr>
        <p:txBody>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lang="en-US" dirty="0" smtClean="0"/>
              <a:t>ii. Highest </a:t>
            </a:r>
            <a:r>
              <a:rPr lang="en-US" dirty="0" smtClean="0"/>
              <a:t>to lowest rental frequencies</a:t>
            </a:r>
            <a:endParaRPr lang="en-GB" dirty="0"/>
          </a:p>
        </p:txBody>
      </p:sp>
      <p:sp>
        <p:nvSpPr>
          <p:cNvPr id="14" name="Text Placeholder 2"/>
          <p:cNvSpPr txBox="1">
            <a:spLocks/>
          </p:cNvSpPr>
          <p:nvPr/>
        </p:nvSpPr>
        <p:spPr>
          <a:xfrm>
            <a:off x="7137734" y="3783409"/>
            <a:ext cx="2414236"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QUERY</a:t>
            </a:r>
            <a:endParaRPr lang="en-GB" sz="2300" b="0" dirty="0">
              <a:solidFill>
                <a:srgbClr val="003366"/>
              </a:solidFill>
            </a:endParaRPr>
          </a:p>
        </p:txBody>
      </p:sp>
      <p:sp>
        <p:nvSpPr>
          <p:cNvPr id="15" name="Text Placeholder 3"/>
          <p:cNvSpPr txBox="1">
            <a:spLocks/>
          </p:cNvSpPr>
          <p:nvPr/>
        </p:nvSpPr>
        <p:spPr>
          <a:xfrm>
            <a:off x="7070103" y="4272900"/>
            <a:ext cx="4731470"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US" dirty="0"/>
              <a:t>select </a:t>
            </a:r>
            <a:r>
              <a:rPr lang="en-US" dirty="0" err="1"/>
              <a:t>F.title</a:t>
            </a:r>
            <a:r>
              <a:rPr lang="en-US" dirty="0"/>
              <a:t>, count(</a:t>
            </a:r>
            <a:r>
              <a:rPr lang="en-US" dirty="0" err="1"/>
              <a:t>R.rental_id</a:t>
            </a:r>
            <a:r>
              <a:rPr lang="en-US" dirty="0"/>
              <a:t>) as RENT from film </a:t>
            </a:r>
            <a:r>
              <a:rPr lang="en-US" dirty="0" smtClean="0"/>
              <a:t>F join </a:t>
            </a:r>
            <a:r>
              <a:rPr lang="en-US" dirty="0"/>
              <a:t>inventory I on </a:t>
            </a:r>
            <a:r>
              <a:rPr lang="en-US" dirty="0" err="1"/>
              <a:t>F.film_id</a:t>
            </a:r>
            <a:r>
              <a:rPr lang="en-US" dirty="0"/>
              <a:t> = </a:t>
            </a:r>
            <a:r>
              <a:rPr lang="en-US" dirty="0" err="1" smtClean="0"/>
              <a:t>I.film_id</a:t>
            </a:r>
            <a:r>
              <a:rPr lang="en-US" dirty="0" smtClean="0"/>
              <a:t> join </a:t>
            </a:r>
            <a:r>
              <a:rPr lang="en-US" dirty="0"/>
              <a:t>rental R  on </a:t>
            </a:r>
            <a:r>
              <a:rPr lang="en-US" dirty="0" err="1"/>
              <a:t>R.inventory_id</a:t>
            </a:r>
            <a:r>
              <a:rPr lang="en-US" dirty="0"/>
              <a:t> = </a:t>
            </a:r>
            <a:r>
              <a:rPr lang="en-US" dirty="0" err="1" smtClean="0"/>
              <a:t>I.inventory_id</a:t>
            </a:r>
            <a:r>
              <a:rPr lang="en-US" dirty="0" smtClean="0"/>
              <a:t> group </a:t>
            </a:r>
            <a:r>
              <a:rPr lang="en-US" dirty="0"/>
              <a:t>by </a:t>
            </a:r>
            <a:r>
              <a:rPr lang="en-US" dirty="0" err="1"/>
              <a:t>F.film_id</a:t>
            </a:r>
            <a:r>
              <a:rPr lang="en-US" dirty="0"/>
              <a:t> order by RENT </a:t>
            </a:r>
            <a:r>
              <a:rPr lang="en-US" dirty="0" err="1"/>
              <a:t>desc</a:t>
            </a:r>
            <a:r>
              <a:rPr lang="en-US" dirty="0"/>
              <a:t>;</a:t>
            </a:r>
            <a:endParaRPr lang="en-GB" dirty="0"/>
          </a:p>
        </p:txBody>
      </p:sp>
    </p:spTree>
    <p:extLst>
      <p:ext uri="{BB962C8B-B14F-4D97-AF65-F5344CB8AC3E}">
        <p14:creationId xmlns:p14="http://schemas.microsoft.com/office/powerpoint/2010/main" val="19792095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24128" y="700412"/>
            <a:ext cx="4389120" cy="514011"/>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smtClean="0"/>
              <a:t>TASK 11</a:t>
            </a:r>
            <a:endParaRPr lang="en-GB" dirty="0"/>
          </a:p>
        </p:txBody>
      </p:sp>
      <p:sp>
        <p:nvSpPr>
          <p:cNvPr id="4" name="Text Placeholder 3"/>
          <p:cNvSpPr txBox="1">
            <a:spLocks/>
          </p:cNvSpPr>
          <p:nvPr/>
        </p:nvSpPr>
        <p:spPr>
          <a:xfrm>
            <a:off x="1024128" y="1408497"/>
            <a:ext cx="4389120" cy="1169088"/>
          </a:xfrm>
          <a:prstGeom prst="rect">
            <a:avLst/>
          </a:prstGeom>
        </p:spPr>
        <p:txBody>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lang="en-US" dirty="0" smtClean="0"/>
              <a:t>Difference between average film replacement cost and average film rental rate is greater than $15</a:t>
            </a:r>
            <a:endParaRPr lang="en-GB" dirty="0"/>
          </a:p>
        </p:txBody>
      </p:sp>
      <p:sp>
        <p:nvSpPr>
          <p:cNvPr id="5" name="Slide Number Placeholder 4"/>
          <p:cNvSpPr>
            <a:spLocks noGrp="1"/>
          </p:cNvSpPr>
          <p:nvPr>
            <p:ph type="sldNum" sz="quarter" idx="12"/>
          </p:nvPr>
        </p:nvSpPr>
        <p:spPr>
          <a:xfrm>
            <a:off x="10837333" y="6348156"/>
            <a:ext cx="973667" cy="274320"/>
          </a:xfrm>
        </p:spPr>
        <p:txBody>
          <a:bodyPr/>
          <a:lstStyle/>
          <a:p>
            <a:fld id="{074B2731-C122-447A-A407-0EEAC1ADE8EF}" type="slidenum">
              <a:rPr lang="en-GB" smtClean="0"/>
              <a:t>15</a:t>
            </a:fld>
            <a:endParaRPr lang="en-GB"/>
          </a:p>
        </p:txBody>
      </p:sp>
      <p:sp>
        <p:nvSpPr>
          <p:cNvPr id="8" name="Text Placeholder 2"/>
          <p:cNvSpPr txBox="1">
            <a:spLocks/>
          </p:cNvSpPr>
          <p:nvPr/>
        </p:nvSpPr>
        <p:spPr>
          <a:xfrm>
            <a:off x="1020956" y="2386875"/>
            <a:ext cx="5157787"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QUERY</a:t>
            </a:r>
            <a:endParaRPr lang="en-GB" sz="2300" b="0" dirty="0">
              <a:solidFill>
                <a:srgbClr val="003366"/>
              </a:solidFill>
            </a:endParaRPr>
          </a:p>
        </p:txBody>
      </p:sp>
      <p:sp>
        <p:nvSpPr>
          <p:cNvPr id="9" name="Text Placeholder 3"/>
          <p:cNvSpPr txBox="1">
            <a:spLocks/>
          </p:cNvSpPr>
          <p:nvPr/>
        </p:nvSpPr>
        <p:spPr>
          <a:xfrm>
            <a:off x="1011297" y="2914074"/>
            <a:ext cx="5040711"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US" sz="2000" dirty="0"/>
              <a:t>select C.name as </a:t>
            </a:r>
            <a:r>
              <a:rPr lang="en-US" sz="2000" dirty="0" err="1"/>
              <a:t>Category_Names</a:t>
            </a:r>
            <a:r>
              <a:rPr lang="en-US" sz="2000" dirty="0"/>
              <a:t>, </a:t>
            </a:r>
            <a:r>
              <a:rPr lang="en-US" sz="2000" dirty="0" err="1"/>
              <a:t>avg</a:t>
            </a:r>
            <a:r>
              <a:rPr lang="en-US" sz="2000" dirty="0"/>
              <a:t>(</a:t>
            </a:r>
            <a:r>
              <a:rPr lang="en-US" sz="2000" dirty="0" err="1"/>
              <a:t>F.replacement_cost</a:t>
            </a:r>
            <a:r>
              <a:rPr lang="en-US" sz="2000" dirty="0"/>
              <a:t>) as </a:t>
            </a:r>
            <a:r>
              <a:rPr lang="en-US" sz="2000" dirty="0" err="1"/>
              <a:t>Average_Replacement_Cost</a:t>
            </a:r>
            <a:r>
              <a:rPr lang="en-US" sz="2000" dirty="0" smtClean="0"/>
              <a:t>, </a:t>
            </a:r>
            <a:r>
              <a:rPr lang="en-US" sz="2000" dirty="0" err="1" smtClean="0"/>
              <a:t>avg</a:t>
            </a:r>
            <a:r>
              <a:rPr lang="en-US" sz="2000" dirty="0" smtClean="0"/>
              <a:t>(</a:t>
            </a:r>
            <a:r>
              <a:rPr lang="en-US" sz="2000" dirty="0" err="1" smtClean="0"/>
              <a:t>F.rental_rate</a:t>
            </a:r>
            <a:r>
              <a:rPr lang="en-US" sz="2000" dirty="0"/>
              <a:t>) as </a:t>
            </a:r>
            <a:r>
              <a:rPr lang="en-US" sz="2000" dirty="0" err="1" smtClean="0"/>
              <a:t>Average_Rental_Rate</a:t>
            </a:r>
            <a:r>
              <a:rPr lang="en-US" sz="2000" dirty="0" smtClean="0"/>
              <a:t> from </a:t>
            </a:r>
            <a:r>
              <a:rPr lang="en-US" sz="2000" dirty="0"/>
              <a:t>film F join </a:t>
            </a:r>
            <a:r>
              <a:rPr lang="en-US" sz="2000" dirty="0" err="1"/>
              <a:t>film_category</a:t>
            </a:r>
            <a:r>
              <a:rPr lang="en-US" sz="2000" dirty="0"/>
              <a:t> FC on </a:t>
            </a:r>
            <a:r>
              <a:rPr lang="en-US" sz="2000" dirty="0" err="1"/>
              <a:t>F.film_id</a:t>
            </a:r>
            <a:r>
              <a:rPr lang="en-US" sz="2000" dirty="0"/>
              <a:t> = </a:t>
            </a:r>
            <a:r>
              <a:rPr lang="en-US" sz="2000" dirty="0" err="1" smtClean="0"/>
              <a:t>FC.film_id</a:t>
            </a:r>
            <a:r>
              <a:rPr lang="en-US" sz="2000" dirty="0" smtClean="0"/>
              <a:t> join </a:t>
            </a:r>
            <a:r>
              <a:rPr lang="en-US" sz="2000" dirty="0"/>
              <a:t>category C on </a:t>
            </a:r>
            <a:r>
              <a:rPr lang="en-US" sz="2000" dirty="0" err="1"/>
              <a:t>FC.category_id</a:t>
            </a:r>
            <a:r>
              <a:rPr lang="en-US" sz="2000" dirty="0"/>
              <a:t> = </a:t>
            </a:r>
            <a:r>
              <a:rPr lang="en-US" sz="2000" dirty="0" err="1" smtClean="0"/>
              <a:t>C.category_id</a:t>
            </a:r>
            <a:r>
              <a:rPr lang="en-US" sz="2000" dirty="0" smtClean="0"/>
              <a:t> group </a:t>
            </a:r>
            <a:r>
              <a:rPr lang="en-US" sz="2000" dirty="0"/>
              <a:t>by C.name having (</a:t>
            </a:r>
            <a:r>
              <a:rPr lang="en-US" sz="2000" dirty="0" err="1"/>
              <a:t>avg</a:t>
            </a:r>
            <a:r>
              <a:rPr lang="en-US" sz="2000" dirty="0"/>
              <a:t>(</a:t>
            </a:r>
            <a:r>
              <a:rPr lang="en-US" sz="2000" dirty="0" err="1"/>
              <a:t>f.replacement_cost</a:t>
            </a:r>
            <a:r>
              <a:rPr lang="en-US" sz="2000" dirty="0"/>
              <a:t>) - </a:t>
            </a:r>
            <a:r>
              <a:rPr lang="en-US" sz="2000" dirty="0" err="1"/>
              <a:t>avg</a:t>
            </a:r>
            <a:r>
              <a:rPr lang="en-US" sz="2000" dirty="0"/>
              <a:t>(</a:t>
            </a:r>
            <a:r>
              <a:rPr lang="en-US" sz="2000" dirty="0" err="1"/>
              <a:t>f.rental_rate</a:t>
            </a:r>
            <a:r>
              <a:rPr lang="en-US" sz="2000" dirty="0"/>
              <a:t>)) &gt; 15;</a:t>
            </a:r>
            <a:endParaRPr lang="en-GB" sz="2000" dirty="0"/>
          </a:p>
        </p:txBody>
      </p:sp>
      <p:pic>
        <p:nvPicPr>
          <p:cNvPr id="3" name="Picture 2"/>
          <p:cNvPicPr>
            <a:picLocks noChangeAspect="1"/>
          </p:cNvPicPr>
          <p:nvPr/>
        </p:nvPicPr>
        <p:blipFill>
          <a:blip r:embed="rId2"/>
          <a:stretch>
            <a:fillRect/>
          </a:stretch>
        </p:blipFill>
        <p:spPr>
          <a:xfrm>
            <a:off x="6372497" y="2487112"/>
            <a:ext cx="4951669" cy="1834271"/>
          </a:xfrm>
          <a:prstGeom prst="rect">
            <a:avLst/>
          </a:prstGeom>
        </p:spPr>
      </p:pic>
      <p:sp>
        <p:nvSpPr>
          <p:cNvPr id="10" name="Text Placeholder 2"/>
          <p:cNvSpPr txBox="1">
            <a:spLocks/>
          </p:cNvSpPr>
          <p:nvPr/>
        </p:nvSpPr>
        <p:spPr>
          <a:xfrm>
            <a:off x="6382157" y="4486501"/>
            <a:ext cx="3568602" cy="56170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INTERPRETATION</a:t>
            </a:r>
            <a:endParaRPr lang="en-GB" sz="2300" b="0" dirty="0">
              <a:solidFill>
                <a:srgbClr val="003366"/>
              </a:solidFill>
            </a:endParaRPr>
          </a:p>
        </p:txBody>
      </p:sp>
      <p:sp>
        <p:nvSpPr>
          <p:cNvPr id="11" name="Text Placeholder 3"/>
          <p:cNvSpPr txBox="1">
            <a:spLocks/>
          </p:cNvSpPr>
          <p:nvPr/>
        </p:nvSpPr>
        <p:spPr>
          <a:xfrm>
            <a:off x="6372497" y="5013700"/>
            <a:ext cx="4581330" cy="116933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US" sz="2000" dirty="0"/>
              <a:t>There are 16 rows with average film replacement cost and average film rental rate greater than $15</a:t>
            </a:r>
            <a:endParaRPr lang="en-GB" sz="2000" dirty="0"/>
          </a:p>
        </p:txBody>
      </p:sp>
    </p:spTree>
    <p:extLst>
      <p:ext uri="{BB962C8B-B14F-4D97-AF65-F5344CB8AC3E}">
        <p14:creationId xmlns:p14="http://schemas.microsoft.com/office/powerpoint/2010/main" val="27130250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24128" y="700412"/>
            <a:ext cx="4389120" cy="514011"/>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smtClean="0"/>
              <a:t>TASK 12</a:t>
            </a:r>
            <a:endParaRPr lang="en-GB" dirty="0"/>
          </a:p>
        </p:txBody>
      </p:sp>
      <p:sp>
        <p:nvSpPr>
          <p:cNvPr id="4" name="Text Placeholder 3"/>
          <p:cNvSpPr txBox="1">
            <a:spLocks/>
          </p:cNvSpPr>
          <p:nvPr/>
        </p:nvSpPr>
        <p:spPr>
          <a:xfrm>
            <a:off x="1024128" y="1408497"/>
            <a:ext cx="4389120" cy="1169088"/>
          </a:xfrm>
          <a:prstGeom prst="rect">
            <a:avLst/>
          </a:prstGeom>
        </p:spPr>
        <p:txBody>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lang="en-US" dirty="0" smtClean="0"/>
              <a:t>Film categories with number of movies greater than 70</a:t>
            </a:r>
            <a:endParaRPr lang="en-GB" dirty="0"/>
          </a:p>
        </p:txBody>
      </p:sp>
      <p:sp>
        <p:nvSpPr>
          <p:cNvPr id="5" name="Slide Number Placeholder 4"/>
          <p:cNvSpPr>
            <a:spLocks noGrp="1"/>
          </p:cNvSpPr>
          <p:nvPr>
            <p:ph type="sldNum" sz="quarter" idx="12"/>
          </p:nvPr>
        </p:nvSpPr>
        <p:spPr>
          <a:xfrm>
            <a:off x="10837333" y="6348156"/>
            <a:ext cx="973667" cy="274320"/>
          </a:xfrm>
        </p:spPr>
        <p:txBody>
          <a:bodyPr/>
          <a:lstStyle/>
          <a:p>
            <a:fld id="{074B2731-C122-447A-A407-0EEAC1ADE8EF}" type="slidenum">
              <a:rPr lang="en-GB" smtClean="0"/>
              <a:t>16</a:t>
            </a:fld>
            <a:endParaRPr lang="en-GB"/>
          </a:p>
        </p:txBody>
      </p:sp>
      <p:sp>
        <p:nvSpPr>
          <p:cNvPr id="8" name="Text Placeholder 2"/>
          <p:cNvSpPr txBox="1">
            <a:spLocks/>
          </p:cNvSpPr>
          <p:nvPr/>
        </p:nvSpPr>
        <p:spPr>
          <a:xfrm>
            <a:off x="1020956" y="2386877"/>
            <a:ext cx="5157787"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QUERY</a:t>
            </a:r>
            <a:endParaRPr lang="en-GB" sz="2300" b="0" dirty="0">
              <a:solidFill>
                <a:srgbClr val="003366"/>
              </a:solidFill>
            </a:endParaRPr>
          </a:p>
        </p:txBody>
      </p:sp>
      <p:sp>
        <p:nvSpPr>
          <p:cNvPr id="9" name="Text Placeholder 3"/>
          <p:cNvSpPr txBox="1">
            <a:spLocks/>
          </p:cNvSpPr>
          <p:nvPr/>
        </p:nvSpPr>
        <p:spPr>
          <a:xfrm>
            <a:off x="1011297" y="2914076"/>
            <a:ext cx="4389120"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US" sz="2000" dirty="0"/>
              <a:t>select C.name as </a:t>
            </a:r>
            <a:r>
              <a:rPr lang="en-US" sz="2000" dirty="0" err="1"/>
              <a:t>category_name</a:t>
            </a:r>
            <a:r>
              <a:rPr lang="en-US" sz="2000" dirty="0"/>
              <a:t>, count(*) as </a:t>
            </a:r>
            <a:r>
              <a:rPr lang="en-US" sz="2000" dirty="0" err="1" smtClean="0"/>
              <a:t>Movie_Count</a:t>
            </a:r>
            <a:r>
              <a:rPr lang="en-US" sz="2000" dirty="0" smtClean="0"/>
              <a:t> from </a:t>
            </a:r>
            <a:r>
              <a:rPr lang="en-US" sz="2000" dirty="0"/>
              <a:t>film F join </a:t>
            </a:r>
            <a:r>
              <a:rPr lang="en-US" sz="2000" dirty="0" err="1"/>
              <a:t>film_category</a:t>
            </a:r>
            <a:r>
              <a:rPr lang="en-US" sz="2000" dirty="0"/>
              <a:t> FC on </a:t>
            </a:r>
            <a:r>
              <a:rPr lang="en-US" sz="2000" dirty="0" err="1"/>
              <a:t>F.film_id</a:t>
            </a:r>
            <a:r>
              <a:rPr lang="en-US" sz="2000" dirty="0"/>
              <a:t> = </a:t>
            </a:r>
            <a:r>
              <a:rPr lang="en-US" sz="2000" dirty="0" err="1" smtClean="0"/>
              <a:t>FC.film_id</a:t>
            </a:r>
            <a:r>
              <a:rPr lang="en-US" sz="2000" dirty="0" smtClean="0"/>
              <a:t> join </a:t>
            </a:r>
            <a:r>
              <a:rPr lang="en-US" sz="2000" dirty="0"/>
              <a:t>category c on </a:t>
            </a:r>
            <a:r>
              <a:rPr lang="en-US" sz="2000" dirty="0" err="1"/>
              <a:t>FC.category_id</a:t>
            </a:r>
            <a:r>
              <a:rPr lang="en-US" sz="2000" dirty="0"/>
              <a:t> = </a:t>
            </a:r>
            <a:r>
              <a:rPr lang="en-US" sz="2000" dirty="0" err="1" smtClean="0"/>
              <a:t>C.category_id</a:t>
            </a:r>
            <a:r>
              <a:rPr lang="en-US" sz="2000" dirty="0" smtClean="0"/>
              <a:t> group </a:t>
            </a:r>
            <a:r>
              <a:rPr lang="en-US" sz="2000" dirty="0"/>
              <a:t>by </a:t>
            </a:r>
            <a:r>
              <a:rPr lang="en-US" sz="2000" dirty="0" smtClean="0"/>
              <a:t>C.name having </a:t>
            </a:r>
            <a:r>
              <a:rPr lang="en-US" sz="2000" dirty="0" err="1"/>
              <a:t>Movie_Count</a:t>
            </a:r>
            <a:r>
              <a:rPr lang="en-US" sz="2000" dirty="0"/>
              <a:t> &gt; 70;</a:t>
            </a:r>
            <a:endParaRPr lang="en-GB" sz="2000" dirty="0"/>
          </a:p>
        </p:txBody>
      </p:sp>
      <p:pic>
        <p:nvPicPr>
          <p:cNvPr id="3" name="Picture 2"/>
          <p:cNvPicPr>
            <a:picLocks noChangeAspect="1"/>
          </p:cNvPicPr>
          <p:nvPr/>
        </p:nvPicPr>
        <p:blipFill>
          <a:blip r:embed="rId2"/>
          <a:stretch>
            <a:fillRect/>
          </a:stretch>
        </p:blipFill>
        <p:spPr>
          <a:xfrm>
            <a:off x="7537095" y="2124030"/>
            <a:ext cx="3023391" cy="932023"/>
          </a:xfrm>
          <a:prstGeom prst="rect">
            <a:avLst/>
          </a:prstGeom>
        </p:spPr>
      </p:pic>
      <p:sp>
        <p:nvSpPr>
          <p:cNvPr id="10" name="Text Placeholder 2"/>
          <p:cNvSpPr txBox="1">
            <a:spLocks/>
          </p:cNvSpPr>
          <p:nvPr/>
        </p:nvSpPr>
        <p:spPr>
          <a:xfrm>
            <a:off x="7546755" y="3283899"/>
            <a:ext cx="2353839"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INTERPRETATION</a:t>
            </a:r>
            <a:endParaRPr lang="en-GB" sz="2300" b="0" dirty="0">
              <a:solidFill>
                <a:srgbClr val="003366"/>
              </a:solidFill>
            </a:endParaRPr>
          </a:p>
        </p:txBody>
      </p:sp>
      <p:sp>
        <p:nvSpPr>
          <p:cNvPr id="11" name="Text Placeholder 3"/>
          <p:cNvSpPr txBox="1">
            <a:spLocks/>
          </p:cNvSpPr>
          <p:nvPr/>
        </p:nvSpPr>
        <p:spPr>
          <a:xfrm>
            <a:off x="7537095" y="3811098"/>
            <a:ext cx="3021831"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US" sz="2000" dirty="0"/>
              <a:t>Foreign and Sports categories have number of movies greater than 70 </a:t>
            </a:r>
            <a:endParaRPr lang="en-GB" sz="2000" dirty="0"/>
          </a:p>
        </p:txBody>
      </p:sp>
    </p:spTree>
    <p:extLst>
      <p:ext uri="{BB962C8B-B14F-4D97-AF65-F5344CB8AC3E}">
        <p14:creationId xmlns:p14="http://schemas.microsoft.com/office/powerpoint/2010/main" val="4638220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THANK YOU</a:t>
            </a:r>
            <a:endParaRPr lang="en-GB" dirty="0"/>
          </a:p>
        </p:txBody>
      </p:sp>
    </p:spTree>
    <p:extLst>
      <p:ext uri="{BB962C8B-B14F-4D97-AF65-F5344CB8AC3E}">
        <p14:creationId xmlns:p14="http://schemas.microsoft.com/office/powerpoint/2010/main" val="14886699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INTRODUCTION</a:t>
            </a:r>
            <a:endParaRPr lang="en-GB" dirty="0"/>
          </a:p>
        </p:txBody>
      </p:sp>
      <p:sp>
        <p:nvSpPr>
          <p:cNvPr id="3" name="Content Placeholder 2"/>
          <p:cNvSpPr>
            <a:spLocks noGrp="1"/>
          </p:cNvSpPr>
          <p:nvPr>
            <p:ph idx="1"/>
          </p:nvPr>
        </p:nvSpPr>
        <p:spPr>
          <a:xfrm>
            <a:off x="1371600" y="1758098"/>
            <a:ext cx="9601200" cy="3581400"/>
          </a:xfrm>
        </p:spPr>
        <p:txBody>
          <a:bodyPr/>
          <a:lstStyle/>
          <a:p>
            <a:r>
              <a:rPr lang="en-US" dirty="0" smtClean="0"/>
              <a:t>The objective of the Capstone is to demonstrate the ability to use </a:t>
            </a:r>
          </a:p>
          <a:p>
            <a:pPr lvl="1"/>
            <a:r>
              <a:rPr lang="en-US" dirty="0" smtClean="0"/>
              <a:t>MySQL</a:t>
            </a:r>
          </a:p>
          <a:p>
            <a:pPr lvl="1"/>
            <a:r>
              <a:rPr lang="en-US" dirty="0" smtClean="0"/>
              <a:t>Python</a:t>
            </a:r>
          </a:p>
          <a:p>
            <a:pPr lvl="1"/>
            <a:r>
              <a:rPr lang="en-US" dirty="0" smtClean="0"/>
              <a:t>Tableau</a:t>
            </a:r>
            <a:endParaRPr lang="en-US" dirty="0"/>
          </a:p>
          <a:p>
            <a:r>
              <a:rPr lang="en-US" dirty="0" smtClean="0"/>
              <a:t>We are provided with different business scenarios that we need to analyze </a:t>
            </a:r>
            <a:r>
              <a:rPr lang="en-US" dirty="0"/>
              <a:t>using these three </a:t>
            </a:r>
            <a:r>
              <a:rPr lang="en-US" dirty="0" smtClean="0"/>
              <a:t>technologies, explain our methodology and derive a conclusion</a:t>
            </a:r>
          </a:p>
        </p:txBody>
      </p:sp>
      <p:graphicFrame>
        <p:nvGraphicFramePr>
          <p:cNvPr id="4" name="Content Placeholder 2" descr="icon SmartArt graphic placeholder">
            <a:extLst>
              <a:ext uri="{FF2B5EF4-FFF2-40B4-BE49-F238E27FC236}">
                <a16:creationId xmlns:a16="http://schemas.microsoft.com/office/drawing/2014/main" id="{E04C5C5B-F932-40FC-AD54-EE8AB0C58221}"/>
              </a:ext>
            </a:extLst>
          </p:cNvPr>
          <p:cNvGraphicFramePr>
            <a:graphicFrameLocks/>
          </p:cNvGraphicFramePr>
          <p:nvPr>
            <p:extLst>
              <p:ext uri="{D42A27DB-BD31-4B8C-83A1-F6EECF244321}">
                <p14:modId xmlns:p14="http://schemas.microsoft.com/office/powerpoint/2010/main" val="3226090781"/>
              </p:ext>
            </p:extLst>
          </p:nvPr>
        </p:nvGraphicFramePr>
        <p:xfrm>
          <a:off x="2161094" y="4458875"/>
          <a:ext cx="8022211" cy="19741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96427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06687"/>
            <a:ext cx="9601200" cy="1485900"/>
          </a:xfrm>
        </p:spPr>
        <p:txBody>
          <a:bodyPr/>
          <a:lstStyle/>
          <a:p>
            <a:r>
              <a:rPr lang="en-US" dirty="0" smtClean="0"/>
              <a:t>DESCRIPTION OF DATASET</a:t>
            </a:r>
            <a:endParaRPr lang="en-GB" dirty="0"/>
          </a:p>
        </p:txBody>
      </p:sp>
      <p:sp>
        <p:nvSpPr>
          <p:cNvPr id="3" name="Content Placeholder 2"/>
          <p:cNvSpPr>
            <a:spLocks noGrp="1"/>
          </p:cNvSpPr>
          <p:nvPr>
            <p:ph idx="1"/>
          </p:nvPr>
        </p:nvSpPr>
        <p:spPr>
          <a:xfrm>
            <a:off x="1371600" y="1395170"/>
            <a:ext cx="9601200" cy="4958499"/>
          </a:xfrm>
        </p:spPr>
        <p:txBody>
          <a:bodyPr>
            <a:noAutofit/>
          </a:bodyPr>
          <a:lstStyle/>
          <a:p>
            <a:r>
              <a:rPr lang="en-US" dirty="0" err="1" smtClean="0"/>
              <a:t>MovieOnRent</a:t>
            </a:r>
            <a:r>
              <a:rPr lang="en-US" dirty="0" smtClean="0"/>
              <a:t> is a chain of movie rental stores operating in a certain country. It has a vast collection of movies in DVD and Blue Ray disc formats. The management of the company wants to analyze what kind of movies are most often rented, which genres they belong to, and which actors appeared in them</a:t>
            </a:r>
            <a:endParaRPr lang="en-US" dirty="0"/>
          </a:p>
          <a:p>
            <a:r>
              <a:rPr lang="en-US" dirty="0" smtClean="0"/>
              <a:t>We use the </a:t>
            </a:r>
            <a:r>
              <a:rPr lang="en-US" dirty="0" err="1" smtClean="0"/>
              <a:t>Sakila</a:t>
            </a:r>
            <a:r>
              <a:rPr lang="en-US" dirty="0" smtClean="0"/>
              <a:t> database to perform the required analysis</a:t>
            </a:r>
          </a:p>
          <a:p>
            <a:r>
              <a:rPr lang="en-US" dirty="0" smtClean="0"/>
              <a:t>The database contains 14 tables with data related to films, actors, and rental information</a:t>
            </a:r>
          </a:p>
        </p:txBody>
      </p:sp>
    </p:spTree>
    <p:extLst>
      <p:ext uri="{BB962C8B-B14F-4D97-AF65-F5344CB8AC3E}">
        <p14:creationId xmlns:p14="http://schemas.microsoft.com/office/powerpoint/2010/main" val="16879080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440701"/>
            <a:ext cx="9601200" cy="718795"/>
          </a:xfrm>
        </p:spPr>
        <p:txBody>
          <a:bodyPr>
            <a:normAutofit/>
          </a:bodyPr>
          <a:lstStyle/>
          <a:p>
            <a:r>
              <a:rPr lang="en-US" dirty="0" smtClean="0"/>
              <a:t>DATA DICTIONARY</a:t>
            </a:r>
            <a:endParaRPr lang="en-GB" dirty="0"/>
          </a:p>
        </p:txBody>
      </p:sp>
      <p:sp>
        <p:nvSpPr>
          <p:cNvPr id="3" name="Content Placeholder 2"/>
          <p:cNvSpPr>
            <a:spLocks noGrp="1"/>
          </p:cNvSpPr>
          <p:nvPr>
            <p:ph idx="1"/>
          </p:nvPr>
        </p:nvSpPr>
        <p:spPr>
          <a:xfrm>
            <a:off x="1371600" y="1282043"/>
            <a:ext cx="9601200" cy="5043340"/>
          </a:xfrm>
        </p:spPr>
        <p:txBody>
          <a:bodyPr>
            <a:noAutofit/>
          </a:bodyPr>
          <a:lstStyle/>
          <a:p>
            <a:r>
              <a:rPr lang="en-US" sz="1400" dirty="0"/>
              <a:t>The actor Table</a:t>
            </a:r>
            <a:r>
              <a:rPr lang="en-US" sz="1400" dirty="0" smtClean="0"/>
              <a:t>: The </a:t>
            </a:r>
            <a:r>
              <a:rPr lang="en-US" sz="1400" dirty="0"/>
              <a:t>actor table contains information for all actors</a:t>
            </a:r>
            <a:r>
              <a:rPr lang="en-US" sz="1400" dirty="0" smtClean="0"/>
              <a:t>.</a:t>
            </a:r>
          </a:p>
          <a:p>
            <a:r>
              <a:rPr lang="en-US" sz="1400" dirty="0"/>
              <a:t>The address </a:t>
            </a:r>
            <a:r>
              <a:rPr lang="en-US" sz="1400" dirty="0" smtClean="0"/>
              <a:t>Table: </a:t>
            </a:r>
            <a:r>
              <a:rPr lang="en-US" sz="1400" dirty="0"/>
              <a:t>The address table contains </a:t>
            </a:r>
            <a:r>
              <a:rPr lang="en-US" sz="1400" dirty="0" smtClean="0"/>
              <a:t>the address information of the customers</a:t>
            </a:r>
          </a:p>
          <a:p>
            <a:r>
              <a:rPr lang="en-US" sz="1400" dirty="0"/>
              <a:t>The category Table: The category table lists the categories that can be assigned to a film. The category table is joined to the film </a:t>
            </a:r>
            <a:r>
              <a:rPr lang="en-US" sz="1400" dirty="0" smtClean="0"/>
              <a:t>table through </a:t>
            </a:r>
            <a:r>
              <a:rPr lang="en-US" sz="1400" dirty="0"/>
              <a:t>the </a:t>
            </a:r>
            <a:r>
              <a:rPr lang="en-US" sz="1400" dirty="0" err="1"/>
              <a:t>film_category</a:t>
            </a:r>
            <a:r>
              <a:rPr lang="en-US" sz="1400" dirty="0"/>
              <a:t> table. </a:t>
            </a:r>
            <a:endParaRPr lang="en-US" sz="1400" dirty="0" smtClean="0"/>
          </a:p>
          <a:p>
            <a:r>
              <a:rPr lang="en-US" sz="1400" dirty="0"/>
              <a:t>The city Table: The city table contains a list of cities. </a:t>
            </a:r>
            <a:endParaRPr lang="en-US" sz="1400" dirty="0" smtClean="0"/>
          </a:p>
          <a:p>
            <a:r>
              <a:rPr lang="en-US" sz="1400" dirty="0"/>
              <a:t>The country Table: The country table contains a list of countries. </a:t>
            </a:r>
            <a:endParaRPr lang="en-US" sz="1400" dirty="0" smtClean="0"/>
          </a:p>
          <a:p>
            <a:r>
              <a:rPr lang="en-US" sz="1400" dirty="0"/>
              <a:t>The customer Table: The customer table contains a list of all customers</a:t>
            </a:r>
            <a:r>
              <a:rPr lang="en-US" sz="1400" dirty="0" smtClean="0"/>
              <a:t>.</a:t>
            </a:r>
          </a:p>
          <a:p>
            <a:r>
              <a:rPr lang="en-US" sz="1400" dirty="0"/>
              <a:t>The film Table: The film table is a list of all </a:t>
            </a:r>
            <a:r>
              <a:rPr lang="en-US" sz="1400" dirty="0" smtClean="0"/>
              <a:t>the films </a:t>
            </a:r>
            <a:r>
              <a:rPr lang="en-US" sz="1400" dirty="0"/>
              <a:t>in the stores</a:t>
            </a:r>
            <a:r>
              <a:rPr lang="en-US" sz="1400" dirty="0" smtClean="0"/>
              <a:t>. The film table is joined to the actor table through the </a:t>
            </a:r>
            <a:r>
              <a:rPr lang="en-US" sz="1400" dirty="0" err="1" smtClean="0"/>
              <a:t>film_actor</a:t>
            </a:r>
            <a:r>
              <a:rPr lang="en-US" sz="1400" dirty="0" smtClean="0"/>
              <a:t> table.</a:t>
            </a:r>
          </a:p>
          <a:p>
            <a:r>
              <a:rPr lang="en-US" sz="1400" dirty="0" smtClean="0"/>
              <a:t>The </a:t>
            </a:r>
            <a:r>
              <a:rPr lang="en-US" sz="1400" dirty="0" err="1"/>
              <a:t>film_text</a:t>
            </a:r>
            <a:r>
              <a:rPr lang="en-US" sz="1400" dirty="0"/>
              <a:t> Table: The </a:t>
            </a:r>
            <a:r>
              <a:rPr lang="en-US" sz="1400" dirty="0" err="1"/>
              <a:t>film_text</a:t>
            </a:r>
            <a:r>
              <a:rPr lang="en-US" sz="1400" dirty="0"/>
              <a:t> table contains the </a:t>
            </a:r>
            <a:r>
              <a:rPr lang="en-US" sz="1400" dirty="0" err="1"/>
              <a:t>film_id</a:t>
            </a:r>
            <a:r>
              <a:rPr lang="en-US" sz="1400" dirty="0"/>
              <a:t>, </a:t>
            </a:r>
            <a:r>
              <a:rPr lang="en-US" sz="1400" dirty="0" smtClean="0"/>
              <a:t>title, </a:t>
            </a:r>
            <a:r>
              <a:rPr lang="en-US" sz="1400" dirty="0"/>
              <a:t>and description columns of the film </a:t>
            </a:r>
            <a:r>
              <a:rPr lang="en-US" sz="1400" dirty="0" smtClean="0"/>
              <a:t>table</a:t>
            </a:r>
          </a:p>
          <a:p>
            <a:r>
              <a:rPr lang="en-US" sz="1400" dirty="0"/>
              <a:t>The inventory Table: The inventory table contains one row for each copy of a given film in a given store. </a:t>
            </a:r>
            <a:endParaRPr lang="en-US" sz="1400" dirty="0" smtClean="0"/>
          </a:p>
          <a:p>
            <a:r>
              <a:rPr lang="en-US" sz="1400" dirty="0"/>
              <a:t>The language Table: The language table is a lookup table listing the possible languages that films </a:t>
            </a:r>
            <a:r>
              <a:rPr lang="en-US" sz="1400" dirty="0" smtClean="0"/>
              <a:t>can have</a:t>
            </a:r>
          </a:p>
          <a:p>
            <a:r>
              <a:rPr lang="en-US" sz="1400" dirty="0"/>
              <a:t>The payment Table: The payment table records each payment made by a </a:t>
            </a:r>
            <a:r>
              <a:rPr lang="en-US" sz="1400" dirty="0" smtClean="0"/>
              <a:t>customer</a:t>
            </a:r>
          </a:p>
          <a:p>
            <a:r>
              <a:rPr lang="en-US" sz="1400" dirty="0"/>
              <a:t>The rental Table: The rental table contains one row for each rental of each inventory </a:t>
            </a:r>
            <a:r>
              <a:rPr lang="en-US" sz="1400" dirty="0" smtClean="0"/>
              <a:t>item</a:t>
            </a:r>
          </a:p>
          <a:p>
            <a:r>
              <a:rPr lang="en-US" sz="1400" dirty="0"/>
              <a:t>The staff Table: The staff table lists all staff </a:t>
            </a:r>
            <a:r>
              <a:rPr lang="en-US" sz="1400" dirty="0" smtClean="0"/>
              <a:t>members’ information</a:t>
            </a:r>
          </a:p>
          <a:p>
            <a:r>
              <a:rPr lang="en-US" sz="1400" dirty="0"/>
              <a:t>The store Table: The store table lists all stores in the </a:t>
            </a:r>
            <a:r>
              <a:rPr lang="en-US" sz="1400" dirty="0" smtClean="0"/>
              <a:t>system</a:t>
            </a:r>
            <a:endParaRPr lang="en-GB" sz="1400" dirty="0"/>
          </a:p>
        </p:txBody>
      </p:sp>
    </p:spTree>
    <p:extLst>
      <p:ext uri="{BB962C8B-B14F-4D97-AF65-F5344CB8AC3E}">
        <p14:creationId xmlns:p14="http://schemas.microsoft.com/office/powerpoint/2010/main" val="34767608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24128" y="700412"/>
            <a:ext cx="4389120" cy="514011"/>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mtClean="0"/>
              <a:t>TASK 1</a:t>
            </a:r>
            <a:endParaRPr lang="en-GB" dirty="0"/>
          </a:p>
        </p:txBody>
      </p:sp>
      <p:sp>
        <p:nvSpPr>
          <p:cNvPr id="4" name="Text Placeholder 3"/>
          <p:cNvSpPr txBox="1">
            <a:spLocks/>
          </p:cNvSpPr>
          <p:nvPr/>
        </p:nvSpPr>
        <p:spPr>
          <a:xfrm>
            <a:off x="1024128" y="1408497"/>
            <a:ext cx="4389120" cy="1169088"/>
          </a:xfrm>
          <a:prstGeom prst="rect">
            <a:avLst/>
          </a:prstGeom>
        </p:spPr>
        <p:txBody>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lang="en-US" dirty="0" smtClean="0"/>
              <a:t>Full names of actors</a:t>
            </a:r>
            <a:endParaRPr lang="en-GB" dirty="0"/>
          </a:p>
        </p:txBody>
      </p:sp>
      <p:sp>
        <p:nvSpPr>
          <p:cNvPr id="5" name="Slide Number Placeholder 4"/>
          <p:cNvSpPr>
            <a:spLocks noGrp="1"/>
          </p:cNvSpPr>
          <p:nvPr>
            <p:ph type="sldNum" sz="quarter" idx="12"/>
          </p:nvPr>
        </p:nvSpPr>
        <p:spPr>
          <a:xfrm>
            <a:off x="10837333" y="6348156"/>
            <a:ext cx="973667" cy="274320"/>
          </a:xfrm>
        </p:spPr>
        <p:txBody>
          <a:bodyPr/>
          <a:lstStyle/>
          <a:p>
            <a:fld id="{074B2731-C122-447A-A407-0EEAC1ADE8EF}" type="slidenum">
              <a:rPr lang="en-GB" smtClean="0"/>
              <a:t>5</a:t>
            </a:fld>
            <a:endParaRPr lang="en-GB"/>
          </a:p>
        </p:txBody>
      </p:sp>
      <p:sp>
        <p:nvSpPr>
          <p:cNvPr id="8" name="Text Placeholder 2"/>
          <p:cNvSpPr txBox="1">
            <a:spLocks/>
          </p:cNvSpPr>
          <p:nvPr/>
        </p:nvSpPr>
        <p:spPr>
          <a:xfrm>
            <a:off x="1020956" y="2009805"/>
            <a:ext cx="5157787"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QUERY</a:t>
            </a:r>
            <a:endParaRPr lang="en-GB" sz="2300" b="0" dirty="0">
              <a:solidFill>
                <a:srgbClr val="003366"/>
              </a:solidFill>
            </a:endParaRPr>
          </a:p>
        </p:txBody>
      </p:sp>
      <p:sp>
        <p:nvSpPr>
          <p:cNvPr id="9" name="Text Placeholder 3"/>
          <p:cNvSpPr txBox="1">
            <a:spLocks/>
          </p:cNvSpPr>
          <p:nvPr/>
        </p:nvSpPr>
        <p:spPr>
          <a:xfrm>
            <a:off x="1011297" y="2537004"/>
            <a:ext cx="4389120"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US" sz="2000" dirty="0"/>
              <a:t>select </a:t>
            </a:r>
            <a:r>
              <a:rPr lang="en-US" sz="2000" dirty="0" err="1"/>
              <a:t>concat</a:t>
            </a:r>
            <a:r>
              <a:rPr lang="en-US" sz="2000" dirty="0"/>
              <a:t>(</a:t>
            </a:r>
            <a:r>
              <a:rPr lang="en-US" sz="2000" dirty="0" err="1"/>
              <a:t>first_name</a:t>
            </a:r>
            <a:r>
              <a:rPr lang="en-US" sz="2000" dirty="0"/>
              <a:t>,' ',</a:t>
            </a:r>
            <a:r>
              <a:rPr lang="en-US" sz="2000" dirty="0" err="1"/>
              <a:t>last_name</a:t>
            </a:r>
            <a:r>
              <a:rPr lang="en-US" sz="2000" dirty="0"/>
              <a:t>) as </a:t>
            </a:r>
            <a:r>
              <a:rPr lang="en-US" sz="2000" dirty="0" err="1"/>
              <a:t>fullname</a:t>
            </a:r>
            <a:r>
              <a:rPr lang="en-US" sz="2000" dirty="0"/>
              <a:t> from actor;</a:t>
            </a:r>
            <a:endParaRPr lang="en-GB" sz="2000" dirty="0"/>
          </a:p>
        </p:txBody>
      </p:sp>
      <p:pic>
        <p:nvPicPr>
          <p:cNvPr id="10" name="Content Placeholder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2202" y="766082"/>
            <a:ext cx="2300437" cy="5352273"/>
          </a:xfrm>
          <a:prstGeom prst="rect">
            <a:avLst/>
          </a:prstGeom>
        </p:spPr>
      </p:pic>
      <p:sp>
        <p:nvSpPr>
          <p:cNvPr id="11" name="Text Placeholder 2"/>
          <p:cNvSpPr txBox="1">
            <a:spLocks/>
          </p:cNvSpPr>
          <p:nvPr/>
        </p:nvSpPr>
        <p:spPr>
          <a:xfrm>
            <a:off x="1055800" y="3340561"/>
            <a:ext cx="5124511"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INTERPRETATION</a:t>
            </a:r>
            <a:endParaRPr lang="en-GB" sz="2300" b="0" dirty="0">
              <a:solidFill>
                <a:srgbClr val="003366"/>
              </a:solidFill>
            </a:endParaRPr>
          </a:p>
        </p:txBody>
      </p:sp>
      <p:sp>
        <p:nvSpPr>
          <p:cNvPr id="12" name="Text Placeholder 3"/>
          <p:cNvSpPr txBox="1">
            <a:spLocks/>
          </p:cNvSpPr>
          <p:nvPr/>
        </p:nvSpPr>
        <p:spPr>
          <a:xfrm>
            <a:off x="1012865" y="3867760"/>
            <a:ext cx="4389120"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US" sz="2000" dirty="0" smtClean="0"/>
              <a:t>There are 200 actors in the database</a:t>
            </a:r>
            <a:endParaRPr lang="en-GB" sz="2000" dirty="0"/>
          </a:p>
        </p:txBody>
      </p:sp>
    </p:spTree>
    <p:extLst>
      <p:ext uri="{BB962C8B-B14F-4D97-AF65-F5344CB8AC3E}">
        <p14:creationId xmlns:p14="http://schemas.microsoft.com/office/powerpoint/2010/main" val="36366509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2</a:t>
            </a:r>
            <a:r>
              <a:rPr lang="en-GB" dirty="0"/>
              <a:t/>
            </a:r>
            <a:br>
              <a:rPr lang="en-GB" dirty="0"/>
            </a:br>
            <a:endParaRPr lang="en-GB" dirty="0"/>
          </a:p>
        </p:txBody>
      </p:sp>
      <p:sp>
        <p:nvSpPr>
          <p:cNvPr id="3" name="Text Placeholder 2"/>
          <p:cNvSpPr>
            <a:spLocks noGrp="1"/>
          </p:cNvSpPr>
          <p:nvPr>
            <p:ph type="body" idx="1"/>
          </p:nvPr>
        </p:nvSpPr>
        <p:spPr>
          <a:xfrm>
            <a:off x="1371600" y="1388754"/>
            <a:ext cx="4443984" cy="823912"/>
          </a:xfrm>
        </p:spPr>
        <p:txBody>
          <a:bodyPr/>
          <a:lstStyle/>
          <a:p>
            <a:r>
              <a:rPr lang="en-US" sz="2000" dirty="0" err="1" smtClean="0"/>
              <a:t>i</a:t>
            </a:r>
            <a:r>
              <a:rPr lang="en-US" sz="2000" dirty="0" smtClean="0"/>
              <a:t>. Number </a:t>
            </a:r>
            <a:r>
              <a:rPr lang="en-US" sz="2000" dirty="0"/>
              <a:t>of times each first name appears</a:t>
            </a:r>
          </a:p>
        </p:txBody>
      </p:sp>
      <p:sp>
        <p:nvSpPr>
          <p:cNvPr id="5" name="Text Placeholder 4"/>
          <p:cNvSpPr>
            <a:spLocks noGrp="1"/>
          </p:cNvSpPr>
          <p:nvPr>
            <p:ph type="body" sz="quarter" idx="3"/>
          </p:nvPr>
        </p:nvSpPr>
        <p:spPr>
          <a:xfrm>
            <a:off x="6525014" y="1087095"/>
            <a:ext cx="4443984" cy="823912"/>
          </a:xfrm>
        </p:spPr>
        <p:txBody>
          <a:bodyPr/>
          <a:lstStyle/>
          <a:p>
            <a:r>
              <a:rPr lang="en-US" sz="2000" dirty="0"/>
              <a:t>ii. Actors with unique first names</a:t>
            </a:r>
          </a:p>
        </p:txBody>
      </p:sp>
      <p:pic>
        <p:nvPicPr>
          <p:cNvPr id="7" name="Content Placeholder 6"/>
          <p:cNvPicPr>
            <a:picLocks noGrp="1" noChangeAspect="1"/>
          </p:cNvPicPr>
          <p:nvPr>
            <p:ph sz="half" idx="2"/>
          </p:nvPr>
        </p:nvPicPr>
        <p:blipFill>
          <a:blip r:embed="rId2"/>
          <a:stretch>
            <a:fillRect/>
          </a:stretch>
        </p:blipFill>
        <p:spPr>
          <a:xfrm>
            <a:off x="1150068" y="2222092"/>
            <a:ext cx="1480008" cy="2653807"/>
          </a:xfrm>
          <a:prstGeom prst="rect">
            <a:avLst/>
          </a:prstGeom>
        </p:spPr>
      </p:pic>
      <p:pic>
        <p:nvPicPr>
          <p:cNvPr id="8" name="Content Placeholder 7"/>
          <p:cNvPicPr>
            <a:picLocks noGrp="1" noChangeAspect="1"/>
          </p:cNvPicPr>
          <p:nvPr>
            <p:ph sz="quarter" idx="4"/>
          </p:nvPr>
        </p:nvPicPr>
        <p:blipFill>
          <a:blip r:embed="rId3"/>
          <a:stretch>
            <a:fillRect/>
          </a:stretch>
        </p:blipFill>
        <p:spPr>
          <a:xfrm>
            <a:off x="6525014" y="2171700"/>
            <a:ext cx="2283556" cy="2694772"/>
          </a:xfrm>
          <a:prstGeom prst="rect">
            <a:avLst/>
          </a:prstGeom>
        </p:spPr>
      </p:pic>
      <p:sp>
        <p:nvSpPr>
          <p:cNvPr id="9" name="Text Placeholder 2"/>
          <p:cNvSpPr txBox="1">
            <a:spLocks/>
          </p:cNvSpPr>
          <p:nvPr/>
        </p:nvSpPr>
        <p:spPr>
          <a:xfrm>
            <a:off x="1020956" y="4979250"/>
            <a:ext cx="5157787"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INTERPRETATION</a:t>
            </a:r>
            <a:endParaRPr lang="en-GB" sz="2300" b="0" dirty="0">
              <a:solidFill>
                <a:srgbClr val="003366"/>
              </a:solidFill>
            </a:endParaRPr>
          </a:p>
        </p:txBody>
      </p:sp>
      <p:sp>
        <p:nvSpPr>
          <p:cNvPr id="10" name="Text Placeholder 3"/>
          <p:cNvSpPr txBox="1">
            <a:spLocks/>
          </p:cNvSpPr>
          <p:nvPr/>
        </p:nvSpPr>
        <p:spPr>
          <a:xfrm>
            <a:off x="1011297" y="5506449"/>
            <a:ext cx="8783152"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pPr marL="514350" indent="-514350">
              <a:buAutoNum type="romanLcPeriod"/>
            </a:pPr>
            <a:r>
              <a:rPr lang="en-US" sz="2000" dirty="0" smtClean="0"/>
              <a:t>The first names that appear the most are Penelope, Julia and Kenneth</a:t>
            </a:r>
          </a:p>
          <a:p>
            <a:pPr marL="514350" indent="-514350">
              <a:buAutoNum type="romanLcPeriod"/>
            </a:pPr>
            <a:r>
              <a:rPr lang="en-US" sz="2000" dirty="0" smtClean="0"/>
              <a:t>There are 76 unique first names in the dataset</a:t>
            </a:r>
            <a:endParaRPr lang="en-GB" sz="2000" dirty="0"/>
          </a:p>
        </p:txBody>
      </p:sp>
      <p:sp>
        <p:nvSpPr>
          <p:cNvPr id="11" name="Text Placeholder 2"/>
          <p:cNvSpPr txBox="1">
            <a:spLocks/>
          </p:cNvSpPr>
          <p:nvPr/>
        </p:nvSpPr>
        <p:spPr>
          <a:xfrm>
            <a:off x="2748916" y="1997868"/>
            <a:ext cx="3041887"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QUERY</a:t>
            </a:r>
            <a:endParaRPr lang="en-GB" sz="2300" b="0" dirty="0">
              <a:solidFill>
                <a:srgbClr val="003366"/>
              </a:solidFill>
            </a:endParaRPr>
          </a:p>
        </p:txBody>
      </p:sp>
      <p:sp>
        <p:nvSpPr>
          <p:cNvPr id="12" name="Text Placeholder 3"/>
          <p:cNvSpPr txBox="1">
            <a:spLocks/>
          </p:cNvSpPr>
          <p:nvPr/>
        </p:nvSpPr>
        <p:spPr>
          <a:xfrm>
            <a:off x="2739257" y="2525067"/>
            <a:ext cx="2588553"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US" sz="2000" dirty="0"/>
              <a:t>SELECT </a:t>
            </a:r>
            <a:r>
              <a:rPr lang="en-US" sz="2000" dirty="0" err="1"/>
              <a:t>first_name</a:t>
            </a:r>
            <a:r>
              <a:rPr lang="en-US" sz="2000" dirty="0"/>
              <a:t>, count(*) AS </a:t>
            </a:r>
            <a:r>
              <a:rPr lang="en-US" sz="2000" dirty="0" smtClean="0"/>
              <a:t>count from actor group </a:t>
            </a:r>
            <a:r>
              <a:rPr lang="en-US" sz="2000" dirty="0"/>
              <a:t>by </a:t>
            </a:r>
            <a:r>
              <a:rPr lang="en-US" sz="2000" dirty="0" err="1" smtClean="0"/>
              <a:t>first_name</a:t>
            </a:r>
            <a:r>
              <a:rPr lang="en-US" sz="2000" dirty="0" smtClean="0"/>
              <a:t> order </a:t>
            </a:r>
            <a:r>
              <a:rPr lang="en-US" sz="2000" dirty="0"/>
              <a:t>by count </a:t>
            </a:r>
            <a:r>
              <a:rPr lang="en-US" sz="2000" dirty="0" err="1"/>
              <a:t>desc</a:t>
            </a:r>
            <a:r>
              <a:rPr lang="en-US" sz="2000" dirty="0"/>
              <a:t>;</a:t>
            </a:r>
            <a:endParaRPr lang="en-GB" sz="2000" dirty="0"/>
          </a:p>
        </p:txBody>
      </p:sp>
      <p:sp>
        <p:nvSpPr>
          <p:cNvPr id="13" name="Text Placeholder 2"/>
          <p:cNvSpPr txBox="1">
            <a:spLocks/>
          </p:cNvSpPr>
          <p:nvPr/>
        </p:nvSpPr>
        <p:spPr>
          <a:xfrm>
            <a:off x="8818229" y="1931875"/>
            <a:ext cx="3817189"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QUERY</a:t>
            </a:r>
            <a:endParaRPr lang="en-GB" sz="2300" b="0" dirty="0">
              <a:solidFill>
                <a:srgbClr val="003366"/>
              </a:solidFill>
            </a:endParaRPr>
          </a:p>
        </p:txBody>
      </p:sp>
      <p:sp>
        <p:nvSpPr>
          <p:cNvPr id="14" name="Text Placeholder 3"/>
          <p:cNvSpPr txBox="1">
            <a:spLocks/>
          </p:cNvSpPr>
          <p:nvPr/>
        </p:nvSpPr>
        <p:spPr>
          <a:xfrm>
            <a:off x="8808570" y="2459074"/>
            <a:ext cx="3248312"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US" sz="2000" dirty="0"/>
              <a:t>select count(*) as </a:t>
            </a:r>
            <a:r>
              <a:rPr lang="en-US" sz="2000" dirty="0" err="1" smtClean="0"/>
              <a:t>unique_first_name</a:t>
            </a:r>
            <a:r>
              <a:rPr lang="en-US" sz="2000" dirty="0" smtClean="0"/>
              <a:t>, </a:t>
            </a:r>
            <a:r>
              <a:rPr lang="en-US" sz="2000" dirty="0" err="1" smtClean="0"/>
              <a:t>first_name</a:t>
            </a:r>
            <a:r>
              <a:rPr lang="en-US" sz="2000" dirty="0" smtClean="0"/>
              <a:t> from actor group </a:t>
            </a:r>
            <a:r>
              <a:rPr lang="en-US" sz="2000" dirty="0"/>
              <a:t>by </a:t>
            </a:r>
            <a:r>
              <a:rPr lang="en-US" sz="2000" dirty="0" err="1" smtClean="0"/>
              <a:t>first_name</a:t>
            </a:r>
            <a:r>
              <a:rPr lang="en-US" sz="2000" dirty="0" smtClean="0"/>
              <a:t> having </a:t>
            </a:r>
            <a:r>
              <a:rPr lang="en-US" sz="2000" dirty="0"/>
              <a:t>count(*) = 1;</a:t>
            </a:r>
            <a:endParaRPr lang="en-GB" sz="2000" dirty="0"/>
          </a:p>
        </p:txBody>
      </p:sp>
    </p:spTree>
    <p:extLst>
      <p:ext uri="{BB962C8B-B14F-4D97-AF65-F5344CB8AC3E}">
        <p14:creationId xmlns:p14="http://schemas.microsoft.com/office/powerpoint/2010/main" val="7415043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a:t>
            </a:r>
            <a:r>
              <a:rPr lang="en-US" dirty="0" smtClean="0"/>
              <a:t>3</a:t>
            </a:r>
            <a:r>
              <a:rPr lang="en-GB" dirty="0"/>
              <a:t/>
            </a:r>
            <a:br>
              <a:rPr lang="en-GB" dirty="0"/>
            </a:br>
            <a:endParaRPr lang="en-GB" dirty="0"/>
          </a:p>
        </p:txBody>
      </p:sp>
      <p:sp>
        <p:nvSpPr>
          <p:cNvPr id="3" name="Text Placeholder 2"/>
          <p:cNvSpPr>
            <a:spLocks noGrp="1"/>
          </p:cNvSpPr>
          <p:nvPr>
            <p:ph type="body" idx="1"/>
          </p:nvPr>
        </p:nvSpPr>
        <p:spPr>
          <a:xfrm>
            <a:off x="1371600" y="1545994"/>
            <a:ext cx="4443984" cy="379409"/>
          </a:xfrm>
        </p:spPr>
        <p:txBody>
          <a:bodyPr/>
          <a:lstStyle/>
          <a:p>
            <a:r>
              <a:rPr lang="en-US" dirty="0" err="1" smtClean="0"/>
              <a:t>i</a:t>
            </a:r>
            <a:r>
              <a:rPr lang="en-US" dirty="0" smtClean="0"/>
              <a:t>. Count </a:t>
            </a:r>
            <a:r>
              <a:rPr lang="en-US" dirty="0"/>
              <a:t>of last names</a:t>
            </a:r>
          </a:p>
        </p:txBody>
      </p:sp>
      <p:sp>
        <p:nvSpPr>
          <p:cNvPr id="5" name="Text Placeholder 4"/>
          <p:cNvSpPr>
            <a:spLocks noGrp="1"/>
          </p:cNvSpPr>
          <p:nvPr>
            <p:ph type="body" sz="quarter" idx="3"/>
          </p:nvPr>
        </p:nvSpPr>
        <p:spPr>
          <a:xfrm>
            <a:off x="6525014" y="1498862"/>
            <a:ext cx="4443984" cy="393296"/>
          </a:xfrm>
        </p:spPr>
        <p:txBody>
          <a:bodyPr/>
          <a:lstStyle/>
          <a:p>
            <a:r>
              <a:rPr lang="en-US" dirty="0"/>
              <a:t>ii. Unique last names</a:t>
            </a:r>
            <a:endParaRPr lang="en-GB" dirty="0"/>
          </a:p>
        </p:txBody>
      </p:sp>
      <p:sp>
        <p:nvSpPr>
          <p:cNvPr id="9" name="Text Placeholder 2"/>
          <p:cNvSpPr txBox="1">
            <a:spLocks/>
          </p:cNvSpPr>
          <p:nvPr/>
        </p:nvSpPr>
        <p:spPr>
          <a:xfrm>
            <a:off x="1020956" y="4979250"/>
            <a:ext cx="5157787"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INTERPRETATION</a:t>
            </a:r>
            <a:endParaRPr lang="en-GB" sz="2300" b="0" dirty="0">
              <a:solidFill>
                <a:srgbClr val="003366"/>
              </a:solidFill>
            </a:endParaRPr>
          </a:p>
        </p:txBody>
      </p:sp>
      <p:sp>
        <p:nvSpPr>
          <p:cNvPr id="10" name="Text Placeholder 3"/>
          <p:cNvSpPr txBox="1">
            <a:spLocks/>
          </p:cNvSpPr>
          <p:nvPr/>
        </p:nvSpPr>
        <p:spPr>
          <a:xfrm>
            <a:off x="1011297" y="5506449"/>
            <a:ext cx="8783152"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pPr marL="514350" indent="-514350">
              <a:buAutoNum type="romanLcPeriod"/>
            </a:pPr>
            <a:r>
              <a:rPr lang="en-US" sz="2000" dirty="0" smtClean="0"/>
              <a:t>The last name that appears the most is Kilmer</a:t>
            </a:r>
          </a:p>
          <a:p>
            <a:pPr marL="514350" indent="-514350">
              <a:buAutoNum type="romanLcPeriod"/>
            </a:pPr>
            <a:r>
              <a:rPr lang="en-US" sz="2000" dirty="0" smtClean="0"/>
              <a:t>There are 66 unique last names in the dataset</a:t>
            </a:r>
            <a:endParaRPr lang="en-GB" sz="2000" dirty="0"/>
          </a:p>
        </p:txBody>
      </p:sp>
      <p:pic>
        <p:nvPicPr>
          <p:cNvPr id="11" name="Content Placeholder 10"/>
          <p:cNvPicPr>
            <a:picLocks noGrp="1" noChangeAspect="1"/>
          </p:cNvPicPr>
          <p:nvPr>
            <p:ph sz="half" idx="2"/>
          </p:nvPr>
        </p:nvPicPr>
        <p:blipFill>
          <a:blip r:embed="rId2"/>
          <a:stretch>
            <a:fillRect/>
          </a:stretch>
        </p:blipFill>
        <p:spPr>
          <a:xfrm>
            <a:off x="1371600" y="2171700"/>
            <a:ext cx="1640264" cy="2378382"/>
          </a:xfrm>
          <a:prstGeom prst="rect">
            <a:avLst/>
          </a:prstGeom>
        </p:spPr>
      </p:pic>
      <p:pic>
        <p:nvPicPr>
          <p:cNvPr id="14" name="Content Placeholder 13"/>
          <p:cNvPicPr>
            <a:picLocks noGrp="1" noChangeAspect="1"/>
          </p:cNvPicPr>
          <p:nvPr>
            <p:ph sz="quarter" idx="4"/>
          </p:nvPr>
        </p:nvPicPr>
        <p:blipFill>
          <a:blip r:embed="rId3"/>
          <a:stretch>
            <a:fillRect/>
          </a:stretch>
        </p:blipFill>
        <p:spPr>
          <a:xfrm>
            <a:off x="6525014" y="2184414"/>
            <a:ext cx="2454940" cy="2365668"/>
          </a:xfrm>
          <a:prstGeom prst="rect">
            <a:avLst/>
          </a:prstGeom>
        </p:spPr>
      </p:pic>
      <p:sp>
        <p:nvSpPr>
          <p:cNvPr id="12" name="Text Placeholder 2"/>
          <p:cNvSpPr txBox="1">
            <a:spLocks/>
          </p:cNvSpPr>
          <p:nvPr/>
        </p:nvSpPr>
        <p:spPr>
          <a:xfrm>
            <a:off x="3094854" y="2039286"/>
            <a:ext cx="2353839"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QUERY</a:t>
            </a:r>
            <a:endParaRPr lang="en-GB" sz="2300" b="0" dirty="0">
              <a:solidFill>
                <a:srgbClr val="003366"/>
              </a:solidFill>
            </a:endParaRPr>
          </a:p>
        </p:txBody>
      </p:sp>
      <p:sp>
        <p:nvSpPr>
          <p:cNvPr id="13" name="Text Placeholder 3"/>
          <p:cNvSpPr txBox="1">
            <a:spLocks/>
          </p:cNvSpPr>
          <p:nvPr/>
        </p:nvSpPr>
        <p:spPr>
          <a:xfrm>
            <a:off x="3085194" y="2566485"/>
            <a:ext cx="3021831"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US" sz="2000" dirty="0"/>
              <a:t>select </a:t>
            </a:r>
            <a:r>
              <a:rPr lang="en-US" sz="2000" dirty="0" err="1"/>
              <a:t>last_name</a:t>
            </a:r>
            <a:r>
              <a:rPr lang="en-US" sz="2000" dirty="0"/>
              <a:t>, COUNT(*) AS </a:t>
            </a:r>
            <a:r>
              <a:rPr lang="en-US" sz="2000" dirty="0" smtClean="0"/>
              <a:t>count from actor group </a:t>
            </a:r>
            <a:r>
              <a:rPr lang="en-US" sz="2000" dirty="0"/>
              <a:t>by </a:t>
            </a:r>
            <a:r>
              <a:rPr lang="en-US" sz="2000" dirty="0" err="1" smtClean="0"/>
              <a:t>last_name</a:t>
            </a:r>
            <a:r>
              <a:rPr lang="en-US" sz="2000" dirty="0" smtClean="0"/>
              <a:t> order </a:t>
            </a:r>
            <a:r>
              <a:rPr lang="en-US" sz="2000" dirty="0"/>
              <a:t>by  count </a:t>
            </a:r>
            <a:r>
              <a:rPr lang="en-US" sz="2000" dirty="0" err="1"/>
              <a:t>desc</a:t>
            </a:r>
            <a:r>
              <a:rPr lang="en-US" sz="2000" dirty="0"/>
              <a:t>;</a:t>
            </a:r>
            <a:endParaRPr lang="en-GB" sz="2000" dirty="0"/>
          </a:p>
        </p:txBody>
      </p:sp>
      <p:sp>
        <p:nvSpPr>
          <p:cNvPr id="15" name="Text Placeholder 2"/>
          <p:cNvSpPr txBox="1">
            <a:spLocks/>
          </p:cNvSpPr>
          <p:nvPr/>
        </p:nvSpPr>
        <p:spPr>
          <a:xfrm>
            <a:off x="9036950" y="1989547"/>
            <a:ext cx="2353839"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QUERY</a:t>
            </a:r>
            <a:endParaRPr lang="en-GB" sz="2300" b="0" dirty="0">
              <a:solidFill>
                <a:srgbClr val="003366"/>
              </a:solidFill>
            </a:endParaRPr>
          </a:p>
        </p:txBody>
      </p:sp>
      <p:sp>
        <p:nvSpPr>
          <p:cNvPr id="16" name="Text Placeholder 3"/>
          <p:cNvSpPr txBox="1">
            <a:spLocks/>
          </p:cNvSpPr>
          <p:nvPr/>
        </p:nvSpPr>
        <p:spPr>
          <a:xfrm>
            <a:off x="9027290" y="2516746"/>
            <a:ext cx="3021831"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US" sz="2000" dirty="0"/>
              <a:t>select count(*) as </a:t>
            </a:r>
            <a:r>
              <a:rPr lang="en-US" sz="2000" dirty="0" err="1"/>
              <a:t>unique_first_name</a:t>
            </a:r>
            <a:r>
              <a:rPr lang="en-US" sz="2000" dirty="0"/>
              <a:t>, </a:t>
            </a:r>
            <a:r>
              <a:rPr lang="en-US" sz="2000" dirty="0" err="1" smtClean="0"/>
              <a:t>last_name</a:t>
            </a:r>
            <a:r>
              <a:rPr lang="en-US" sz="2000" dirty="0" smtClean="0"/>
              <a:t> from actor group </a:t>
            </a:r>
            <a:r>
              <a:rPr lang="en-US" sz="2000" dirty="0"/>
              <a:t>by </a:t>
            </a:r>
            <a:r>
              <a:rPr lang="en-US" sz="2000" dirty="0" err="1" smtClean="0"/>
              <a:t>last_name</a:t>
            </a:r>
            <a:r>
              <a:rPr lang="en-US" sz="2000" dirty="0" smtClean="0"/>
              <a:t> having </a:t>
            </a:r>
            <a:r>
              <a:rPr lang="en-US" sz="2000" dirty="0"/>
              <a:t>count(*) = 1;</a:t>
            </a:r>
            <a:endParaRPr lang="en-GB" sz="2000" dirty="0"/>
          </a:p>
        </p:txBody>
      </p:sp>
    </p:spTree>
    <p:extLst>
      <p:ext uri="{BB962C8B-B14F-4D97-AF65-F5344CB8AC3E}">
        <p14:creationId xmlns:p14="http://schemas.microsoft.com/office/powerpoint/2010/main" val="39339740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05032"/>
            <a:ext cx="9601200" cy="1485900"/>
          </a:xfrm>
        </p:spPr>
        <p:txBody>
          <a:bodyPr/>
          <a:lstStyle/>
          <a:p>
            <a:r>
              <a:rPr lang="en-US" dirty="0"/>
              <a:t>TASK 4</a:t>
            </a:r>
            <a:endParaRPr lang="en-GB" dirty="0"/>
          </a:p>
        </p:txBody>
      </p:sp>
      <p:sp>
        <p:nvSpPr>
          <p:cNvPr id="3" name="Text Placeholder 2"/>
          <p:cNvSpPr>
            <a:spLocks noGrp="1"/>
          </p:cNvSpPr>
          <p:nvPr>
            <p:ph type="body" idx="1"/>
          </p:nvPr>
        </p:nvSpPr>
        <p:spPr>
          <a:xfrm>
            <a:off x="985100" y="2085670"/>
            <a:ext cx="11420573" cy="440424"/>
          </a:xfrm>
        </p:spPr>
        <p:txBody>
          <a:bodyPr/>
          <a:lstStyle/>
          <a:p>
            <a:r>
              <a:rPr lang="en-US" sz="2800" dirty="0" err="1" smtClean="0"/>
              <a:t>i</a:t>
            </a:r>
            <a:r>
              <a:rPr lang="en-US" sz="2800" dirty="0" smtClean="0"/>
              <a:t>. Movies </a:t>
            </a:r>
            <a:r>
              <a:rPr lang="en-US" sz="2800" dirty="0"/>
              <a:t>with ‘R’ </a:t>
            </a:r>
            <a:r>
              <a:rPr lang="en-US" sz="2800" dirty="0"/>
              <a:t>rating  </a:t>
            </a:r>
            <a:r>
              <a:rPr lang="en-US" sz="2800" dirty="0" smtClean="0"/>
              <a:t>  ii</a:t>
            </a:r>
            <a:r>
              <a:rPr lang="en-US" sz="2800" dirty="0"/>
              <a:t>. Not ‘R’ </a:t>
            </a:r>
            <a:r>
              <a:rPr lang="en-US" sz="2800" dirty="0" smtClean="0"/>
              <a:t>rated      iii</a:t>
            </a:r>
            <a:r>
              <a:rPr lang="en-US" sz="2800" dirty="0"/>
              <a:t>. Movies for under 13 years</a:t>
            </a:r>
            <a:endParaRPr lang="en-GB" sz="2800" dirty="0"/>
          </a:p>
          <a:p>
            <a:endParaRPr lang="en-GB" sz="2800" dirty="0"/>
          </a:p>
          <a:p>
            <a:endParaRPr lang="en-GB" sz="2800" dirty="0"/>
          </a:p>
        </p:txBody>
      </p:sp>
      <p:pic>
        <p:nvPicPr>
          <p:cNvPr id="16" name="Content Placeholder 15"/>
          <p:cNvPicPr>
            <a:picLocks noGrp="1" noChangeAspect="1"/>
          </p:cNvPicPr>
          <p:nvPr>
            <p:ph sz="half" idx="2"/>
          </p:nvPr>
        </p:nvPicPr>
        <p:blipFill>
          <a:blip r:embed="rId2"/>
          <a:stretch>
            <a:fillRect/>
          </a:stretch>
        </p:blipFill>
        <p:spPr>
          <a:xfrm>
            <a:off x="1633645" y="1804873"/>
            <a:ext cx="2193861" cy="2025689"/>
          </a:xfrm>
          <a:prstGeom prst="rect">
            <a:avLst/>
          </a:prstGeom>
        </p:spPr>
      </p:pic>
      <p:pic>
        <p:nvPicPr>
          <p:cNvPr id="17" name="Content Placeholder 16"/>
          <p:cNvPicPr>
            <a:picLocks noGrp="1" noChangeAspect="1"/>
          </p:cNvPicPr>
          <p:nvPr>
            <p:ph sz="half" idx="2"/>
          </p:nvPr>
        </p:nvPicPr>
        <p:blipFill>
          <a:blip r:embed="rId3"/>
          <a:stretch>
            <a:fillRect/>
          </a:stretch>
        </p:blipFill>
        <p:spPr>
          <a:xfrm>
            <a:off x="5062192" y="1804874"/>
            <a:ext cx="1968750" cy="2031250"/>
          </a:xfrm>
          <a:prstGeom prst="rect">
            <a:avLst/>
          </a:prstGeom>
        </p:spPr>
      </p:pic>
      <p:pic>
        <p:nvPicPr>
          <p:cNvPr id="18" name="Content Placeholder 17"/>
          <p:cNvPicPr>
            <a:picLocks noGrp="1" noChangeAspect="1"/>
          </p:cNvPicPr>
          <p:nvPr>
            <p:ph sz="half" idx="2"/>
          </p:nvPr>
        </p:nvPicPr>
        <p:blipFill>
          <a:blip r:embed="rId4"/>
          <a:stretch>
            <a:fillRect/>
          </a:stretch>
        </p:blipFill>
        <p:spPr>
          <a:xfrm>
            <a:off x="8682261" y="1804872"/>
            <a:ext cx="2041036" cy="2025689"/>
          </a:xfrm>
          <a:prstGeom prst="rect">
            <a:avLst/>
          </a:prstGeom>
        </p:spPr>
      </p:pic>
      <p:sp>
        <p:nvSpPr>
          <p:cNvPr id="14" name="Text Placeholder 2"/>
          <p:cNvSpPr txBox="1">
            <a:spLocks/>
          </p:cNvSpPr>
          <p:nvPr/>
        </p:nvSpPr>
        <p:spPr>
          <a:xfrm>
            <a:off x="1020956" y="4979250"/>
            <a:ext cx="5157787"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INTERPRETATION</a:t>
            </a:r>
            <a:endParaRPr lang="en-GB" sz="2300" b="0" dirty="0">
              <a:solidFill>
                <a:srgbClr val="003366"/>
              </a:solidFill>
            </a:endParaRPr>
          </a:p>
        </p:txBody>
      </p:sp>
      <p:sp>
        <p:nvSpPr>
          <p:cNvPr id="15" name="Text Placeholder 3"/>
          <p:cNvSpPr txBox="1">
            <a:spLocks/>
          </p:cNvSpPr>
          <p:nvPr/>
        </p:nvSpPr>
        <p:spPr>
          <a:xfrm>
            <a:off x="1011297" y="5506449"/>
            <a:ext cx="8783152"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pPr marL="514350" indent="-514350">
              <a:buAutoNum type="romanLcPeriod"/>
            </a:pPr>
            <a:r>
              <a:rPr lang="en-US" sz="1800" dirty="0" smtClean="0"/>
              <a:t>There are 195 movies with ‘R’ rating.</a:t>
            </a:r>
          </a:p>
          <a:p>
            <a:pPr marL="514350" indent="-514350">
              <a:buAutoNum type="romanLcPeriod"/>
            </a:pPr>
            <a:r>
              <a:rPr lang="en-US" sz="1800" dirty="0" smtClean="0"/>
              <a:t>There are 805 movies which are not rated ‘R’</a:t>
            </a:r>
          </a:p>
          <a:p>
            <a:pPr marL="514350" indent="-514350">
              <a:buAutoNum type="romanLcPeriod"/>
            </a:pPr>
            <a:r>
              <a:rPr lang="en-US" sz="1800" dirty="0" smtClean="0"/>
              <a:t>There are 372 movies that are suitable for children under 13 years of age</a:t>
            </a:r>
            <a:endParaRPr lang="en-GB" sz="1800" dirty="0"/>
          </a:p>
        </p:txBody>
      </p:sp>
      <p:sp>
        <p:nvSpPr>
          <p:cNvPr id="12" name="Text Placeholder 2"/>
          <p:cNvSpPr txBox="1">
            <a:spLocks/>
          </p:cNvSpPr>
          <p:nvPr/>
        </p:nvSpPr>
        <p:spPr>
          <a:xfrm>
            <a:off x="1057034" y="3796179"/>
            <a:ext cx="2353839"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QUERY</a:t>
            </a:r>
            <a:endParaRPr lang="en-GB" sz="2300" b="0" dirty="0">
              <a:solidFill>
                <a:srgbClr val="003366"/>
              </a:solidFill>
            </a:endParaRPr>
          </a:p>
        </p:txBody>
      </p:sp>
      <p:sp>
        <p:nvSpPr>
          <p:cNvPr id="13" name="Text Placeholder 3"/>
          <p:cNvSpPr txBox="1">
            <a:spLocks/>
          </p:cNvSpPr>
          <p:nvPr/>
        </p:nvSpPr>
        <p:spPr>
          <a:xfrm>
            <a:off x="1047374" y="4323378"/>
            <a:ext cx="3021831"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US" sz="2000" dirty="0"/>
              <a:t>select title, rating from film where rating ='R';</a:t>
            </a:r>
            <a:endParaRPr lang="en-GB" sz="2000" dirty="0"/>
          </a:p>
        </p:txBody>
      </p:sp>
      <p:sp>
        <p:nvSpPr>
          <p:cNvPr id="19" name="Text Placeholder 2"/>
          <p:cNvSpPr txBox="1">
            <a:spLocks/>
          </p:cNvSpPr>
          <p:nvPr/>
        </p:nvSpPr>
        <p:spPr>
          <a:xfrm>
            <a:off x="4765341" y="3761796"/>
            <a:ext cx="2353839"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QUERY</a:t>
            </a:r>
            <a:endParaRPr lang="en-GB" sz="2300" b="0" dirty="0">
              <a:solidFill>
                <a:srgbClr val="003366"/>
              </a:solidFill>
            </a:endParaRPr>
          </a:p>
        </p:txBody>
      </p:sp>
      <p:sp>
        <p:nvSpPr>
          <p:cNvPr id="20" name="Text Placeholder 3"/>
          <p:cNvSpPr txBox="1">
            <a:spLocks/>
          </p:cNvSpPr>
          <p:nvPr/>
        </p:nvSpPr>
        <p:spPr>
          <a:xfrm>
            <a:off x="4755681" y="4288995"/>
            <a:ext cx="3021831"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US" sz="2000" dirty="0"/>
              <a:t>select title as TITLE, rating from film where rating &lt;&gt;'R';</a:t>
            </a:r>
            <a:endParaRPr lang="en-GB" sz="2000" dirty="0"/>
          </a:p>
        </p:txBody>
      </p:sp>
      <p:sp>
        <p:nvSpPr>
          <p:cNvPr id="21" name="Text Placeholder 2"/>
          <p:cNvSpPr txBox="1">
            <a:spLocks/>
          </p:cNvSpPr>
          <p:nvPr/>
        </p:nvSpPr>
        <p:spPr>
          <a:xfrm>
            <a:off x="8102875" y="3761796"/>
            <a:ext cx="2353839"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QUERY</a:t>
            </a:r>
            <a:endParaRPr lang="en-GB" sz="2300" b="0" dirty="0">
              <a:solidFill>
                <a:srgbClr val="003366"/>
              </a:solidFill>
            </a:endParaRPr>
          </a:p>
        </p:txBody>
      </p:sp>
      <p:sp>
        <p:nvSpPr>
          <p:cNvPr id="22" name="Text Placeholder 3"/>
          <p:cNvSpPr txBox="1">
            <a:spLocks/>
          </p:cNvSpPr>
          <p:nvPr/>
        </p:nvSpPr>
        <p:spPr>
          <a:xfrm>
            <a:off x="8093215" y="4288995"/>
            <a:ext cx="3021831"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US" sz="2000" dirty="0"/>
              <a:t>select title as TITLE, rating from film where rating ='G' or rating ='PG';</a:t>
            </a:r>
            <a:endParaRPr lang="en-GB" sz="2000" dirty="0"/>
          </a:p>
        </p:txBody>
      </p:sp>
    </p:spTree>
    <p:extLst>
      <p:ext uri="{BB962C8B-B14F-4D97-AF65-F5344CB8AC3E}">
        <p14:creationId xmlns:p14="http://schemas.microsoft.com/office/powerpoint/2010/main" val="29664121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80446"/>
            <a:ext cx="9601200" cy="1485900"/>
          </a:xfrm>
        </p:spPr>
        <p:txBody>
          <a:bodyPr/>
          <a:lstStyle/>
          <a:p>
            <a:r>
              <a:rPr lang="en-US" dirty="0"/>
              <a:t>TASK </a:t>
            </a:r>
            <a:r>
              <a:rPr lang="en-US" dirty="0" smtClean="0"/>
              <a:t>5</a:t>
            </a:r>
            <a:endParaRPr lang="en-GB" dirty="0"/>
          </a:p>
        </p:txBody>
      </p:sp>
      <p:sp>
        <p:nvSpPr>
          <p:cNvPr id="3" name="Text Placeholder 2"/>
          <p:cNvSpPr>
            <a:spLocks noGrp="1"/>
          </p:cNvSpPr>
          <p:nvPr>
            <p:ph type="body" idx="1"/>
          </p:nvPr>
        </p:nvSpPr>
        <p:spPr>
          <a:xfrm>
            <a:off x="1371600" y="804284"/>
            <a:ext cx="3238107" cy="823912"/>
          </a:xfrm>
        </p:spPr>
        <p:txBody>
          <a:bodyPr/>
          <a:lstStyle/>
          <a:p>
            <a:r>
              <a:rPr lang="en-US" sz="2400" dirty="0" err="1" smtClean="0"/>
              <a:t>i</a:t>
            </a:r>
            <a:r>
              <a:rPr lang="en-US" sz="2400" dirty="0" smtClean="0"/>
              <a:t>. Replacement </a:t>
            </a:r>
            <a:r>
              <a:rPr lang="en-US" sz="2400" dirty="0"/>
              <a:t>cost is up </a:t>
            </a:r>
            <a:r>
              <a:rPr lang="en-US" sz="2400" dirty="0" err="1"/>
              <a:t>tp</a:t>
            </a:r>
            <a:r>
              <a:rPr lang="en-US" sz="2400" dirty="0"/>
              <a:t> $</a:t>
            </a:r>
            <a:r>
              <a:rPr lang="en-US" sz="2400" dirty="0" smtClean="0"/>
              <a:t>11</a:t>
            </a:r>
            <a:endParaRPr lang="en-US" sz="2400" dirty="0"/>
          </a:p>
        </p:txBody>
      </p:sp>
      <p:sp>
        <p:nvSpPr>
          <p:cNvPr id="10" name="Text Placeholder 2"/>
          <p:cNvSpPr>
            <a:spLocks noGrp="1"/>
          </p:cNvSpPr>
          <p:nvPr>
            <p:ph type="body" idx="1"/>
          </p:nvPr>
        </p:nvSpPr>
        <p:spPr>
          <a:xfrm>
            <a:off x="4870646" y="730175"/>
            <a:ext cx="3238107" cy="823912"/>
          </a:xfrm>
        </p:spPr>
        <p:txBody>
          <a:bodyPr/>
          <a:lstStyle/>
          <a:p>
            <a:endParaRPr lang="en-US" sz="2400" dirty="0"/>
          </a:p>
          <a:p>
            <a:r>
              <a:rPr lang="en-US" sz="2400" dirty="0" smtClean="0"/>
              <a:t>ii. Replacement </a:t>
            </a:r>
            <a:r>
              <a:rPr lang="en-US" sz="2400" dirty="0"/>
              <a:t>cost between $11 and </a:t>
            </a:r>
            <a:r>
              <a:rPr lang="en-US" sz="2400" dirty="0" smtClean="0"/>
              <a:t>$20</a:t>
            </a:r>
          </a:p>
        </p:txBody>
      </p:sp>
      <p:sp>
        <p:nvSpPr>
          <p:cNvPr id="11" name="Text Placeholder 2"/>
          <p:cNvSpPr>
            <a:spLocks noGrp="1"/>
          </p:cNvSpPr>
          <p:nvPr>
            <p:ph type="body" idx="1"/>
          </p:nvPr>
        </p:nvSpPr>
        <p:spPr>
          <a:xfrm>
            <a:off x="8125220" y="710448"/>
            <a:ext cx="3506638" cy="823912"/>
          </a:xfrm>
        </p:spPr>
        <p:txBody>
          <a:bodyPr/>
          <a:lstStyle/>
          <a:p>
            <a:r>
              <a:rPr lang="en-US" sz="2400" dirty="0" smtClean="0"/>
              <a:t>iii. Movies </a:t>
            </a:r>
            <a:r>
              <a:rPr lang="en-US" sz="2400" dirty="0"/>
              <a:t>with highest to lowest replacement costs</a:t>
            </a:r>
            <a:endParaRPr lang="en-GB" sz="2400" dirty="0"/>
          </a:p>
        </p:txBody>
      </p:sp>
      <p:sp>
        <p:nvSpPr>
          <p:cNvPr id="14" name="Text Placeholder 2"/>
          <p:cNvSpPr txBox="1">
            <a:spLocks/>
          </p:cNvSpPr>
          <p:nvPr/>
        </p:nvSpPr>
        <p:spPr>
          <a:xfrm>
            <a:off x="1020956" y="5045239"/>
            <a:ext cx="5157787"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INTERPRETATION</a:t>
            </a:r>
            <a:endParaRPr lang="en-GB" sz="2300" b="0" dirty="0">
              <a:solidFill>
                <a:srgbClr val="003366"/>
              </a:solidFill>
            </a:endParaRPr>
          </a:p>
        </p:txBody>
      </p:sp>
      <p:sp>
        <p:nvSpPr>
          <p:cNvPr id="15" name="Text Placeholder 3"/>
          <p:cNvSpPr txBox="1">
            <a:spLocks/>
          </p:cNvSpPr>
          <p:nvPr/>
        </p:nvSpPr>
        <p:spPr>
          <a:xfrm>
            <a:off x="1011297" y="5591292"/>
            <a:ext cx="8783152"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pPr marL="514350" indent="-514350">
              <a:buAutoNum type="romanLcPeriod"/>
            </a:pPr>
            <a:r>
              <a:rPr lang="en-US" sz="1800" dirty="0" smtClean="0"/>
              <a:t>The replacement cost is mostly $10.99 and $9.99</a:t>
            </a:r>
          </a:p>
          <a:p>
            <a:pPr marL="514350" indent="-514350">
              <a:buAutoNum type="romanLcPeriod"/>
            </a:pPr>
            <a:r>
              <a:rPr lang="en-US" sz="1800" dirty="0" smtClean="0"/>
              <a:t>There are 424 movies with replacement cost between $11 and $20</a:t>
            </a:r>
          </a:p>
          <a:p>
            <a:pPr marL="514350" indent="-514350">
              <a:buAutoNum type="romanLcPeriod"/>
            </a:pPr>
            <a:r>
              <a:rPr lang="en-US" sz="1800" dirty="0" smtClean="0"/>
              <a:t>The highest and lowest replacement costs are $29.99 and $9.99</a:t>
            </a:r>
            <a:endParaRPr lang="en-GB" sz="1800" dirty="0"/>
          </a:p>
        </p:txBody>
      </p:sp>
      <p:pic>
        <p:nvPicPr>
          <p:cNvPr id="9" name="Content Placeholder 8"/>
          <p:cNvPicPr>
            <a:picLocks noGrp="1" noChangeAspect="1"/>
          </p:cNvPicPr>
          <p:nvPr>
            <p:ph sz="half" idx="2"/>
          </p:nvPr>
        </p:nvPicPr>
        <p:blipFill>
          <a:blip r:embed="rId2"/>
          <a:stretch>
            <a:fillRect/>
          </a:stretch>
        </p:blipFill>
        <p:spPr>
          <a:xfrm>
            <a:off x="1821549" y="1661941"/>
            <a:ext cx="2235315" cy="1663786"/>
          </a:xfrm>
          <a:prstGeom prst="rect">
            <a:avLst/>
          </a:prstGeom>
        </p:spPr>
      </p:pic>
      <p:pic>
        <p:nvPicPr>
          <p:cNvPr id="13" name="Content Placeholder 12"/>
          <p:cNvPicPr>
            <a:picLocks noGrp="1" noChangeAspect="1"/>
          </p:cNvPicPr>
          <p:nvPr>
            <p:ph sz="half" idx="2"/>
          </p:nvPr>
        </p:nvPicPr>
        <p:blipFill>
          <a:blip r:embed="rId3"/>
          <a:stretch>
            <a:fillRect/>
          </a:stretch>
        </p:blipFill>
        <p:spPr>
          <a:xfrm>
            <a:off x="5356323" y="1661941"/>
            <a:ext cx="2184512" cy="1689187"/>
          </a:xfrm>
          <a:prstGeom prst="rect">
            <a:avLst/>
          </a:prstGeom>
        </p:spPr>
      </p:pic>
      <p:pic>
        <p:nvPicPr>
          <p:cNvPr id="20" name="Content Placeholder 19"/>
          <p:cNvPicPr>
            <a:picLocks noGrp="1" noChangeAspect="1"/>
          </p:cNvPicPr>
          <p:nvPr>
            <p:ph sz="half" idx="2"/>
          </p:nvPr>
        </p:nvPicPr>
        <p:blipFill>
          <a:blip r:embed="rId4"/>
          <a:stretch>
            <a:fillRect/>
          </a:stretch>
        </p:blipFill>
        <p:spPr>
          <a:xfrm>
            <a:off x="8754848" y="1675410"/>
            <a:ext cx="2482978" cy="1670136"/>
          </a:xfrm>
          <a:prstGeom prst="rect">
            <a:avLst/>
          </a:prstGeom>
        </p:spPr>
      </p:pic>
      <p:sp>
        <p:nvSpPr>
          <p:cNvPr id="12" name="Text Placeholder 2"/>
          <p:cNvSpPr txBox="1">
            <a:spLocks/>
          </p:cNvSpPr>
          <p:nvPr/>
        </p:nvSpPr>
        <p:spPr>
          <a:xfrm>
            <a:off x="1212379" y="3295001"/>
            <a:ext cx="2353839"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000" b="0" dirty="0" smtClean="0">
                <a:solidFill>
                  <a:srgbClr val="003366"/>
                </a:solidFill>
              </a:rPr>
              <a:t>QUERY</a:t>
            </a:r>
            <a:endParaRPr lang="en-GB" sz="2000" b="0" dirty="0">
              <a:solidFill>
                <a:srgbClr val="003366"/>
              </a:solidFill>
            </a:endParaRPr>
          </a:p>
        </p:txBody>
      </p:sp>
      <p:sp>
        <p:nvSpPr>
          <p:cNvPr id="16" name="Text Placeholder 3"/>
          <p:cNvSpPr txBox="1">
            <a:spLocks/>
          </p:cNvSpPr>
          <p:nvPr/>
        </p:nvSpPr>
        <p:spPr>
          <a:xfrm>
            <a:off x="1202719" y="3822200"/>
            <a:ext cx="3472976"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US" sz="1800" dirty="0"/>
              <a:t>select title, </a:t>
            </a:r>
            <a:r>
              <a:rPr lang="en-US" sz="1800" dirty="0" err="1"/>
              <a:t>replacement_cost</a:t>
            </a:r>
            <a:r>
              <a:rPr lang="en-US" sz="1800" dirty="0"/>
              <a:t> from </a:t>
            </a:r>
            <a:r>
              <a:rPr lang="en-US" sz="1800" dirty="0" smtClean="0"/>
              <a:t>film where </a:t>
            </a:r>
            <a:r>
              <a:rPr lang="en-US" sz="1800" dirty="0" err="1"/>
              <a:t>replacement_cost</a:t>
            </a:r>
            <a:r>
              <a:rPr lang="en-US" sz="1800" dirty="0"/>
              <a:t> &lt;= </a:t>
            </a:r>
            <a:r>
              <a:rPr lang="en-US" sz="1800" dirty="0" smtClean="0"/>
              <a:t>11 order </a:t>
            </a:r>
            <a:r>
              <a:rPr lang="en-US" sz="1800" dirty="0"/>
              <a:t>by </a:t>
            </a:r>
            <a:r>
              <a:rPr lang="en-US" sz="1800" dirty="0" err="1"/>
              <a:t>replacement_cost</a:t>
            </a:r>
            <a:r>
              <a:rPr lang="en-US" sz="1800" dirty="0"/>
              <a:t> DESC;</a:t>
            </a:r>
            <a:endParaRPr lang="en-GB" sz="1800" dirty="0"/>
          </a:p>
        </p:txBody>
      </p:sp>
      <p:sp>
        <p:nvSpPr>
          <p:cNvPr id="17" name="Text Placeholder 2"/>
          <p:cNvSpPr txBox="1">
            <a:spLocks/>
          </p:cNvSpPr>
          <p:nvPr/>
        </p:nvSpPr>
        <p:spPr>
          <a:xfrm>
            <a:off x="4880306" y="3248198"/>
            <a:ext cx="2353839"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000" b="0" dirty="0" smtClean="0">
                <a:solidFill>
                  <a:srgbClr val="003366"/>
                </a:solidFill>
              </a:rPr>
              <a:t>QUERY</a:t>
            </a:r>
            <a:endParaRPr lang="en-GB" sz="2000" b="0" dirty="0">
              <a:solidFill>
                <a:srgbClr val="003366"/>
              </a:solidFill>
            </a:endParaRPr>
          </a:p>
        </p:txBody>
      </p:sp>
      <p:sp>
        <p:nvSpPr>
          <p:cNvPr id="18" name="Text Placeholder 3"/>
          <p:cNvSpPr txBox="1">
            <a:spLocks/>
          </p:cNvSpPr>
          <p:nvPr/>
        </p:nvSpPr>
        <p:spPr>
          <a:xfrm>
            <a:off x="4870646" y="3775397"/>
            <a:ext cx="3021831"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US" sz="1800" dirty="0"/>
              <a:t>select title, </a:t>
            </a:r>
            <a:r>
              <a:rPr lang="en-US" sz="1800" dirty="0" err="1"/>
              <a:t>replacement_cost</a:t>
            </a:r>
            <a:r>
              <a:rPr lang="en-US" sz="1800" dirty="0"/>
              <a:t> from </a:t>
            </a:r>
            <a:r>
              <a:rPr lang="en-US" sz="1800" dirty="0" smtClean="0"/>
              <a:t>film where </a:t>
            </a:r>
            <a:r>
              <a:rPr lang="en-US" sz="1800" dirty="0" err="1"/>
              <a:t>replacement_cost</a:t>
            </a:r>
            <a:r>
              <a:rPr lang="en-US" sz="1800" dirty="0"/>
              <a:t> between 11 and </a:t>
            </a:r>
            <a:r>
              <a:rPr lang="en-US" sz="1800" dirty="0" smtClean="0"/>
              <a:t>20 order </a:t>
            </a:r>
            <a:r>
              <a:rPr lang="en-US" sz="1800" dirty="0"/>
              <a:t>by </a:t>
            </a:r>
            <a:r>
              <a:rPr lang="en-US" sz="1800" dirty="0" err="1"/>
              <a:t>replacement_cost</a:t>
            </a:r>
            <a:r>
              <a:rPr lang="en-US" sz="1800" dirty="0"/>
              <a:t> DESC;</a:t>
            </a:r>
            <a:endParaRPr lang="en-GB" sz="1800" dirty="0"/>
          </a:p>
        </p:txBody>
      </p:sp>
      <p:sp>
        <p:nvSpPr>
          <p:cNvPr id="19" name="Text Placeholder 2"/>
          <p:cNvSpPr txBox="1">
            <a:spLocks/>
          </p:cNvSpPr>
          <p:nvPr/>
        </p:nvSpPr>
        <p:spPr>
          <a:xfrm>
            <a:off x="8377284" y="3248198"/>
            <a:ext cx="2353839"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000" b="0" dirty="0" smtClean="0">
                <a:solidFill>
                  <a:srgbClr val="003366"/>
                </a:solidFill>
              </a:rPr>
              <a:t>QUERY</a:t>
            </a:r>
            <a:endParaRPr lang="en-GB" sz="2000" b="0" dirty="0">
              <a:solidFill>
                <a:srgbClr val="003366"/>
              </a:solidFill>
            </a:endParaRPr>
          </a:p>
        </p:txBody>
      </p:sp>
      <p:sp>
        <p:nvSpPr>
          <p:cNvPr id="21" name="Text Placeholder 3"/>
          <p:cNvSpPr txBox="1">
            <a:spLocks/>
          </p:cNvSpPr>
          <p:nvPr/>
        </p:nvSpPr>
        <p:spPr>
          <a:xfrm>
            <a:off x="8367624" y="3775397"/>
            <a:ext cx="3021831"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US" sz="1800" dirty="0"/>
              <a:t>select title, </a:t>
            </a:r>
            <a:r>
              <a:rPr lang="en-US" sz="1800" dirty="0" err="1"/>
              <a:t>replacement_cost</a:t>
            </a:r>
            <a:r>
              <a:rPr lang="en-US" sz="1800" dirty="0"/>
              <a:t> from </a:t>
            </a:r>
            <a:r>
              <a:rPr lang="en-US" sz="1800" dirty="0" smtClean="0"/>
              <a:t>film order </a:t>
            </a:r>
            <a:r>
              <a:rPr lang="en-US" sz="1800" dirty="0"/>
              <a:t>by </a:t>
            </a:r>
            <a:r>
              <a:rPr lang="en-US" sz="1800" dirty="0" err="1"/>
              <a:t>replacement_cost</a:t>
            </a:r>
            <a:r>
              <a:rPr lang="en-US" sz="1800" dirty="0"/>
              <a:t> DESC;</a:t>
            </a:r>
            <a:endParaRPr lang="en-GB" sz="1800" dirty="0"/>
          </a:p>
        </p:txBody>
      </p:sp>
    </p:spTree>
    <p:extLst>
      <p:ext uri="{BB962C8B-B14F-4D97-AF65-F5344CB8AC3E}">
        <p14:creationId xmlns:p14="http://schemas.microsoft.com/office/powerpoint/2010/main" val="151595398"/>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1224</Words>
  <Application>Microsoft Office PowerPoint</Application>
  <PresentationFormat>Widescreen</PresentationFormat>
  <Paragraphs>138</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Franklin Gothic Book</vt:lpstr>
      <vt:lpstr>Tw Cen MT</vt:lpstr>
      <vt:lpstr>Crop</vt:lpstr>
      <vt:lpstr>CAPSTONE PROJECT MySQL</vt:lpstr>
      <vt:lpstr>PROJECT INTRODUCTION</vt:lpstr>
      <vt:lpstr>DESCRIPTION OF DATASET</vt:lpstr>
      <vt:lpstr>DATA DICTIONARY</vt:lpstr>
      <vt:lpstr>PowerPoint Presentation</vt:lpstr>
      <vt:lpstr>TASK 2 </vt:lpstr>
      <vt:lpstr>TASK 3 </vt:lpstr>
      <vt:lpstr>TASK 4</vt:lpstr>
      <vt:lpstr>TASK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2023-10-16T13:21:37Z</dcterms:created>
  <dcterms:modified xsi:type="dcterms:W3CDTF">2023-10-19T11:33:19Z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